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0" r:id="rId2"/>
    <p:sldId id="261" r:id="rId3"/>
    <p:sldId id="263" r:id="rId4"/>
    <p:sldId id="270" r:id="rId5"/>
    <p:sldId id="265" r:id="rId6"/>
    <p:sldId id="266" r:id="rId7"/>
    <p:sldId id="267" r:id="rId8"/>
    <p:sldId id="268" r:id="rId9"/>
    <p:sldId id="314" r:id="rId10"/>
    <p:sldId id="316" r:id="rId11"/>
    <p:sldId id="31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184" autoAdjust="0"/>
  </p:normalViewPr>
  <p:slideViewPr>
    <p:cSldViewPr snapToGrid="0">
      <p:cViewPr varScale="1">
        <p:scale>
          <a:sx n="86" d="100"/>
          <a:sy n="86" d="100"/>
        </p:scale>
        <p:origin x="9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1078E-FDD3-472B-8686-91FB22826231}" type="datetimeFigureOut">
              <a:rPr lang="de-DE" smtClean="0"/>
              <a:t>24.10.2023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325B7-BFEB-4693-BC21-4244ACF40FD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08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E638-AF82-2C4F-98D4-DD93A64282C6}" type="slidenum">
              <a:rPr kumimoji="1" lang="x-non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x-non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59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25B7-BFEB-4693-BC21-4244ACF40F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823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E638-AF82-2C4F-98D4-DD93A64282C6}" type="slidenum">
              <a:rPr kumimoji="1" lang="x-non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x-non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27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E638-AF82-2C4F-98D4-DD93A64282C6}" type="slidenum">
              <a:rPr kumimoji="1" lang="x-non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x-non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03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E638-AF82-2C4F-98D4-DD93A64282C6}" type="slidenum">
              <a:rPr kumimoji="1" lang="x-non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x-non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72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325B7-BFEB-4693-BC21-4244ACF40F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92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0778F6-596F-4783-BAE3-25A72DEDE2E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91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2E638-AF82-2C4F-98D4-DD93A64282C6}" type="slidenum">
              <a:rPr kumimoji="1" lang="x-none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x-none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10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20663" y="723900"/>
            <a:ext cx="6440487" cy="36242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360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7B7B0EC-4CC3-B243-B290-E8E680E0EA25}"/>
              </a:ext>
            </a:extLst>
          </p:cNvPr>
          <p:cNvSpPr/>
          <p:nvPr userDrawn="1"/>
        </p:nvSpPr>
        <p:spPr>
          <a:xfrm>
            <a:off x="-118683" y="0"/>
            <a:ext cx="12472524" cy="689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z="180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423925C-F6C4-5E4F-810C-ADCF1FB634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51" y="592826"/>
            <a:ext cx="628883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x-none" dirty="0"/>
              <a:t>Table of Content 35pt</a:t>
            </a:r>
            <a:endParaRPr kumimoji="1" lang="x-none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35E923B-F78C-7A4E-8E19-0B711D0B8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1122" y="383517"/>
            <a:ext cx="1260000" cy="678462"/>
          </a:xfrm>
          <a:prstGeom prst="rect">
            <a:avLst/>
          </a:prstGeom>
        </p:spPr>
      </p:pic>
      <p:sp>
        <p:nvSpPr>
          <p:cNvPr id="59" name="텍스트 개체 틀 26">
            <a:extLst>
              <a:ext uri="{FF2B5EF4-FFF2-40B4-BE49-F238E27FC236}">
                <a16:creationId xmlns:a16="http://schemas.microsoft.com/office/drawing/2014/main" id="{0B84BCED-9CFA-394F-B21E-3813AAEDD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952" y="1844675"/>
            <a:ext cx="446087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60" name="텍스트 개체 틀 26">
            <a:extLst>
              <a:ext uri="{FF2B5EF4-FFF2-40B4-BE49-F238E27FC236}">
                <a16:creationId xmlns:a16="http://schemas.microsoft.com/office/drawing/2014/main" id="{AA6DD81D-6D99-B640-8184-4D8E53E8A8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0039" y="1844676"/>
            <a:ext cx="2994051" cy="329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Section title Bold Max </a:t>
            </a:r>
            <a:r>
              <a:rPr lang="en-US" altLang="ko-KR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16</a:t>
            </a:r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pt</a:t>
            </a:r>
            <a:endParaRPr lang="x-none" altLang="en-US" sz="1600" b="1" i="0" dirty="0">
              <a:solidFill>
                <a:srgbClr val="001B77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1" name="텍스트 개체 틀 30">
            <a:extLst>
              <a:ext uri="{FF2B5EF4-FFF2-40B4-BE49-F238E27FC236}">
                <a16:creationId xmlns:a16="http://schemas.microsoft.com/office/drawing/2014/main" id="{C7D452F3-9180-DB47-B6C0-85F0E3D785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4092" y="1844675"/>
            <a:ext cx="6617029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1. Insert tab before Light 12-14pt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12-14pt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12-14pt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x-none" altLang="en-US" dirty="0"/>
          </a:p>
        </p:txBody>
      </p:sp>
      <p:sp>
        <p:nvSpPr>
          <p:cNvPr id="62" name="텍스트 개체 틀 26">
            <a:extLst>
              <a:ext uri="{FF2B5EF4-FFF2-40B4-BE49-F238E27FC236}">
                <a16:creationId xmlns:a16="http://schemas.microsoft.com/office/drawing/2014/main" id="{9FAC0367-704F-7548-8012-8B2E5B8A7E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951" y="3070019"/>
            <a:ext cx="446087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ko-KR" dirty="0"/>
              <a:t>02</a:t>
            </a:r>
            <a:endParaRPr kumimoji="1" lang="ko-KR" altLang="en-US" dirty="0"/>
          </a:p>
        </p:txBody>
      </p:sp>
      <p:sp>
        <p:nvSpPr>
          <p:cNvPr id="63" name="텍스트 개체 틀 26">
            <a:extLst>
              <a:ext uri="{FF2B5EF4-FFF2-40B4-BE49-F238E27FC236}">
                <a16:creationId xmlns:a16="http://schemas.microsoft.com/office/drawing/2014/main" id="{FCC77176-93C9-A148-916E-DB99AAD972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0038" y="3070019"/>
            <a:ext cx="2994053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Section title Bold Max </a:t>
            </a:r>
            <a:r>
              <a:rPr lang="en-US" altLang="ko-KR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16</a:t>
            </a:r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pt</a:t>
            </a:r>
            <a:endParaRPr lang="x-none" altLang="en-US" sz="1600" b="1" i="0" dirty="0">
              <a:solidFill>
                <a:srgbClr val="001B77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4" name="텍스트 개체 틀 30">
            <a:extLst>
              <a:ext uri="{FF2B5EF4-FFF2-40B4-BE49-F238E27FC236}">
                <a16:creationId xmlns:a16="http://schemas.microsoft.com/office/drawing/2014/main" id="{DDA24CBE-A09E-A34D-BE69-B48527FDFD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4091" y="3070019"/>
            <a:ext cx="6617029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1. Insert tab before Light 12-14pt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12-14pt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12-14pt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x-none" altLang="en-US" dirty="0"/>
          </a:p>
        </p:txBody>
      </p:sp>
      <p:sp>
        <p:nvSpPr>
          <p:cNvPr id="65" name="텍스트 개체 틀 26">
            <a:extLst>
              <a:ext uri="{FF2B5EF4-FFF2-40B4-BE49-F238E27FC236}">
                <a16:creationId xmlns:a16="http://schemas.microsoft.com/office/drawing/2014/main" id="{041F89A9-F08E-224C-964C-CEDCB233CC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3951" y="4295363"/>
            <a:ext cx="446087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66" name="텍스트 개체 틀 26">
            <a:extLst>
              <a:ext uri="{FF2B5EF4-FFF2-40B4-BE49-F238E27FC236}">
                <a16:creationId xmlns:a16="http://schemas.microsoft.com/office/drawing/2014/main" id="{0257345D-5552-4E4A-B046-C9114E624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50038" y="4295363"/>
            <a:ext cx="2994053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Section title Bold Max </a:t>
            </a:r>
            <a:r>
              <a:rPr lang="en-US" altLang="ko-KR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16</a:t>
            </a:r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pt</a:t>
            </a:r>
            <a:endParaRPr lang="x-none" altLang="en-US" sz="1600" b="1" i="0" dirty="0">
              <a:solidFill>
                <a:srgbClr val="001B77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67" name="텍스트 개체 틀 30">
            <a:extLst>
              <a:ext uri="{FF2B5EF4-FFF2-40B4-BE49-F238E27FC236}">
                <a16:creationId xmlns:a16="http://schemas.microsoft.com/office/drawing/2014/main" id="{A7005CA8-19B4-734F-A74C-70C5BB51E2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44092" y="4295363"/>
            <a:ext cx="6617028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1. Insert tab before Light 12-14pt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12-14pt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12-14pt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x-none" altLang="en-US" dirty="0"/>
          </a:p>
        </p:txBody>
      </p:sp>
      <p:sp>
        <p:nvSpPr>
          <p:cNvPr id="68" name="텍스트 개체 틀 26">
            <a:extLst>
              <a:ext uri="{FF2B5EF4-FFF2-40B4-BE49-F238E27FC236}">
                <a16:creationId xmlns:a16="http://schemas.microsoft.com/office/drawing/2014/main" id="{13809EC2-9464-9549-9AF3-8F91C107B3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3951" y="5520707"/>
            <a:ext cx="446087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69" name="텍스트 개체 틀 26">
            <a:extLst>
              <a:ext uri="{FF2B5EF4-FFF2-40B4-BE49-F238E27FC236}">
                <a16:creationId xmlns:a16="http://schemas.microsoft.com/office/drawing/2014/main" id="{166C497F-0F09-194F-900F-94B0B73EE8D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50038" y="5520707"/>
            <a:ext cx="2994053" cy="32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Section title Bold Max </a:t>
            </a:r>
            <a:r>
              <a:rPr lang="en-US" altLang="ko-KR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16</a:t>
            </a:r>
            <a:r>
              <a:rPr lang="en-US" altLang="x-none" sz="1600" b="1" i="0" dirty="0">
                <a:solidFill>
                  <a:srgbClr val="001B77"/>
                </a:solidFill>
                <a:latin typeface="Noto Sans" panose="020B0502040504020204" pitchFamily="34" charset="0"/>
                <a:cs typeface="Noto Sans" panose="020B0502040504020204" pitchFamily="34" charset="0"/>
              </a:rPr>
              <a:t>pt</a:t>
            </a:r>
            <a:endParaRPr lang="x-none" altLang="en-US" sz="1600" b="1" i="0" dirty="0">
              <a:solidFill>
                <a:srgbClr val="001B77"/>
              </a:solidFill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0" name="텍스트 개체 틀 30">
            <a:extLst>
              <a:ext uri="{FF2B5EF4-FFF2-40B4-BE49-F238E27FC236}">
                <a16:creationId xmlns:a16="http://schemas.microsoft.com/office/drawing/2014/main" id="{4E97B3C1-365D-DA4E-8CB7-C349EF4629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44092" y="5520707"/>
            <a:ext cx="6617028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1. Insert tab before Light 12-14pt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12-14pt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12-14pt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x-none" altLang="en-US" dirty="0"/>
          </a:p>
        </p:txBody>
      </p:sp>
      <p:cxnSp>
        <p:nvCxnSpPr>
          <p:cNvPr id="71" name="직선 연결선[R] 70">
            <a:extLst>
              <a:ext uri="{FF2B5EF4-FFF2-40B4-BE49-F238E27FC236}">
                <a16:creationId xmlns:a16="http://schemas.microsoft.com/office/drawing/2014/main" id="{9A8C8A97-1DB0-804C-8C34-34704CDE656D}"/>
              </a:ext>
            </a:extLst>
          </p:cNvPr>
          <p:cNvCxnSpPr/>
          <p:nvPr userDrawn="1"/>
        </p:nvCxnSpPr>
        <p:spPr>
          <a:xfrm>
            <a:off x="695860" y="1844675"/>
            <a:ext cx="100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[R] 71">
            <a:extLst>
              <a:ext uri="{FF2B5EF4-FFF2-40B4-BE49-F238E27FC236}">
                <a16:creationId xmlns:a16="http://schemas.microsoft.com/office/drawing/2014/main" id="{ED76EDD8-8AC5-474F-9DE4-640A4AB7B13E}"/>
              </a:ext>
            </a:extLst>
          </p:cNvPr>
          <p:cNvCxnSpPr/>
          <p:nvPr userDrawn="1"/>
        </p:nvCxnSpPr>
        <p:spPr>
          <a:xfrm>
            <a:off x="703951" y="3070019"/>
            <a:ext cx="1008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[R] 72">
            <a:extLst>
              <a:ext uri="{FF2B5EF4-FFF2-40B4-BE49-F238E27FC236}">
                <a16:creationId xmlns:a16="http://schemas.microsoft.com/office/drawing/2014/main" id="{43ADFE9D-2158-1A4C-A90B-6FC7054AE297}"/>
              </a:ext>
            </a:extLst>
          </p:cNvPr>
          <p:cNvCxnSpPr/>
          <p:nvPr userDrawn="1"/>
        </p:nvCxnSpPr>
        <p:spPr>
          <a:xfrm>
            <a:off x="695860" y="4294851"/>
            <a:ext cx="1008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[R] 73">
            <a:extLst>
              <a:ext uri="{FF2B5EF4-FFF2-40B4-BE49-F238E27FC236}">
                <a16:creationId xmlns:a16="http://schemas.microsoft.com/office/drawing/2014/main" id="{7D8E587B-4E07-0647-81FF-D34DA464451B}"/>
              </a:ext>
            </a:extLst>
          </p:cNvPr>
          <p:cNvCxnSpPr/>
          <p:nvPr userDrawn="1"/>
        </p:nvCxnSpPr>
        <p:spPr>
          <a:xfrm>
            <a:off x="695860" y="5520707"/>
            <a:ext cx="1008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42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3634">
          <p15:clr>
            <a:srgbClr val="FBAE40"/>
          </p15:clr>
        </p15:guide>
        <p15:guide id="6" pos="438">
          <p15:clr>
            <a:srgbClr val="FBAE40"/>
          </p15:clr>
        </p15:guide>
        <p15:guide id="8" orient="horz" pos="116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e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0477167-95BA-074B-868E-A094871F31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30505070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7469">
          <p15:clr>
            <a:srgbClr val="FBAE40"/>
          </p15:clr>
        </p15:guide>
        <p15:guide id="6" pos="3840">
          <p15:clr>
            <a:srgbClr val="FBAE40"/>
          </p15:clr>
        </p15:guide>
        <p15:guide id="7" pos="438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orient="horz" pos="36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4550503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7B7B0EC-4CC3-B243-B290-E8E680E0EA25}"/>
              </a:ext>
            </a:extLst>
          </p:cNvPr>
          <p:cNvSpPr/>
          <p:nvPr userDrawn="1"/>
        </p:nvSpPr>
        <p:spPr>
          <a:xfrm>
            <a:off x="-118683" y="0"/>
            <a:ext cx="12472524" cy="689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z="1800"/>
          </a:p>
        </p:txBody>
      </p:sp>
      <p:sp>
        <p:nvSpPr>
          <p:cNvPr id="7" name="텍스트 개체 틀 3">
            <a:extLst>
              <a:ext uri="{FF2B5EF4-FFF2-40B4-BE49-F238E27FC236}">
                <a16:creationId xmlns:a16="http://schemas.microsoft.com/office/drawing/2014/main" id="{C423925C-F6C4-5E4F-810C-ADCF1FB634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51" y="592826"/>
            <a:ext cx="628883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x-none" dirty="0"/>
              <a:t>Table of Content 35pt</a:t>
            </a:r>
            <a:endParaRPr kumimoji="1" lang="x-none" altLang="en-US" dirty="0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35E923B-F78C-7A4E-8E19-0B711D0B8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1122" y="383517"/>
            <a:ext cx="1260000" cy="678462"/>
          </a:xfrm>
          <a:prstGeom prst="rect">
            <a:avLst/>
          </a:prstGeom>
        </p:spPr>
      </p:pic>
      <p:cxnSp>
        <p:nvCxnSpPr>
          <p:cNvPr id="27" name="직선 연결선[R] 26">
            <a:extLst>
              <a:ext uri="{FF2B5EF4-FFF2-40B4-BE49-F238E27FC236}">
                <a16:creationId xmlns:a16="http://schemas.microsoft.com/office/drawing/2014/main" id="{9F2261E5-1C49-E14B-98CB-E4616E9CA853}"/>
              </a:ext>
            </a:extLst>
          </p:cNvPr>
          <p:cNvCxnSpPr/>
          <p:nvPr userDrawn="1"/>
        </p:nvCxnSpPr>
        <p:spPr>
          <a:xfrm>
            <a:off x="703361" y="1861582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텍스트 개체 틀 10">
            <a:extLst>
              <a:ext uri="{FF2B5EF4-FFF2-40B4-BE49-F238E27FC236}">
                <a16:creationId xmlns:a16="http://schemas.microsoft.com/office/drawing/2014/main" id="{01E9E321-158E-9D4E-84DC-EAE187F3C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361" y="1879857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01</a:t>
            </a:r>
            <a:endParaRPr kumimoji="1" lang="x-none" altLang="en-US" dirty="0"/>
          </a:p>
        </p:txBody>
      </p:sp>
      <p:sp>
        <p:nvSpPr>
          <p:cNvPr id="29" name="텍스트 개체 틀 13">
            <a:extLst>
              <a:ext uri="{FF2B5EF4-FFF2-40B4-BE49-F238E27FC236}">
                <a16:creationId xmlns:a16="http://schemas.microsoft.com/office/drawing/2014/main" id="{02BC617B-ADF0-954B-998E-183AC34D31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8549" y="1879856"/>
            <a:ext cx="1278763" cy="1024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30" name="텍스트 개체 틀 15">
            <a:extLst>
              <a:ext uri="{FF2B5EF4-FFF2-40B4-BE49-F238E27FC236}">
                <a16:creationId xmlns:a16="http://schemas.microsoft.com/office/drawing/2014/main" id="{D2511709-27FD-A244-9A43-D48792E92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7311" y="1879857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31" name="직선 연결선[R] 30">
            <a:extLst>
              <a:ext uri="{FF2B5EF4-FFF2-40B4-BE49-F238E27FC236}">
                <a16:creationId xmlns:a16="http://schemas.microsoft.com/office/drawing/2014/main" id="{546C8AB1-5D29-9A42-9D1C-C83653511BDD}"/>
              </a:ext>
            </a:extLst>
          </p:cNvPr>
          <p:cNvCxnSpPr/>
          <p:nvPr userDrawn="1"/>
        </p:nvCxnSpPr>
        <p:spPr>
          <a:xfrm>
            <a:off x="703361" y="2992390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EBE5F423-315F-B141-946F-61B83473D9B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3361" y="3010665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02</a:t>
            </a:r>
            <a:endParaRPr kumimoji="1" lang="x-none" altLang="en-US" dirty="0"/>
          </a:p>
        </p:txBody>
      </p:sp>
      <p:sp>
        <p:nvSpPr>
          <p:cNvPr id="33" name="텍스트 개체 틀 13">
            <a:extLst>
              <a:ext uri="{FF2B5EF4-FFF2-40B4-BE49-F238E27FC236}">
                <a16:creationId xmlns:a16="http://schemas.microsoft.com/office/drawing/2014/main" id="{07AFB5A6-0C27-D547-BEA1-9729569237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8549" y="3010664"/>
            <a:ext cx="1278763" cy="1024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34" name="텍스트 개체 틀 15">
            <a:extLst>
              <a:ext uri="{FF2B5EF4-FFF2-40B4-BE49-F238E27FC236}">
                <a16:creationId xmlns:a16="http://schemas.microsoft.com/office/drawing/2014/main" id="{00AE3542-6712-5847-B82C-8296B247B0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7311" y="3010665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35" name="직선 연결선[R] 34">
            <a:extLst>
              <a:ext uri="{FF2B5EF4-FFF2-40B4-BE49-F238E27FC236}">
                <a16:creationId xmlns:a16="http://schemas.microsoft.com/office/drawing/2014/main" id="{2B28092A-6570-FD49-A027-84D879F8B61C}"/>
              </a:ext>
            </a:extLst>
          </p:cNvPr>
          <p:cNvCxnSpPr/>
          <p:nvPr userDrawn="1"/>
        </p:nvCxnSpPr>
        <p:spPr>
          <a:xfrm>
            <a:off x="711453" y="4140285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텍스트 개체 틀 10">
            <a:extLst>
              <a:ext uri="{FF2B5EF4-FFF2-40B4-BE49-F238E27FC236}">
                <a16:creationId xmlns:a16="http://schemas.microsoft.com/office/drawing/2014/main" id="{EC66FE20-E274-6449-9E2D-8143B6E2AF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453" y="4158560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03</a:t>
            </a:r>
            <a:endParaRPr kumimoji="1" lang="x-none" altLang="en-US" dirty="0"/>
          </a:p>
        </p:txBody>
      </p:sp>
      <p:sp>
        <p:nvSpPr>
          <p:cNvPr id="37" name="텍스트 개체 틀 13">
            <a:extLst>
              <a:ext uri="{FF2B5EF4-FFF2-40B4-BE49-F238E27FC236}">
                <a16:creationId xmlns:a16="http://schemas.microsoft.com/office/drawing/2014/main" id="{8189BFF6-121F-8845-9876-A025B8DA445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6641" y="4158559"/>
            <a:ext cx="1278763" cy="1007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38" name="텍스트 개체 틀 15">
            <a:extLst>
              <a:ext uri="{FF2B5EF4-FFF2-40B4-BE49-F238E27FC236}">
                <a16:creationId xmlns:a16="http://schemas.microsoft.com/office/drawing/2014/main" id="{4A81FC42-4111-1846-8307-BA95055AF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64547" y="4158560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39" name="직선 연결선[R] 38">
            <a:extLst>
              <a:ext uri="{FF2B5EF4-FFF2-40B4-BE49-F238E27FC236}">
                <a16:creationId xmlns:a16="http://schemas.microsoft.com/office/drawing/2014/main" id="{DCF6E12E-2B28-574D-94CE-EF7EFDA559AA}"/>
              </a:ext>
            </a:extLst>
          </p:cNvPr>
          <p:cNvCxnSpPr/>
          <p:nvPr userDrawn="1"/>
        </p:nvCxnSpPr>
        <p:spPr>
          <a:xfrm>
            <a:off x="711453" y="5271093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739F8F28-AF08-D442-80DA-453DAA09EF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1453" y="5289368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04</a:t>
            </a:r>
            <a:endParaRPr kumimoji="1" lang="x-none" altLang="en-US" dirty="0"/>
          </a:p>
        </p:txBody>
      </p:sp>
      <p:sp>
        <p:nvSpPr>
          <p:cNvPr id="41" name="텍스트 개체 틀 13">
            <a:extLst>
              <a:ext uri="{FF2B5EF4-FFF2-40B4-BE49-F238E27FC236}">
                <a16:creationId xmlns:a16="http://schemas.microsoft.com/office/drawing/2014/main" id="{43F7CB60-F986-FC40-ADCF-75AB8326B5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6641" y="5289367"/>
            <a:ext cx="1278763" cy="1007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42" name="텍스트 개체 틀 15">
            <a:extLst>
              <a:ext uri="{FF2B5EF4-FFF2-40B4-BE49-F238E27FC236}">
                <a16:creationId xmlns:a16="http://schemas.microsoft.com/office/drawing/2014/main" id="{DA6DEA23-77B4-DF41-B565-D7E132E21C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64547" y="5289368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43" name="직선 연결선[R] 42">
            <a:extLst>
              <a:ext uri="{FF2B5EF4-FFF2-40B4-BE49-F238E27FC236}">
                <a16:creationId xmlns:a16="http://schemas.microsoft.com/office/drawing/2014/main" id="{6F9758A2-11F6-BA40-87E2-2E11E709D7F7}"/>
              </a:ext>
            </a:extLst>
          </p:cNvPr>
          <p:cNvCxnSpPr/>
          <p:nvPr userDrawn="1"/>
        </p:nvCxnSpPr>
        <p:spPr>
          <a:xfrm>
            <a:off x="6104626" y="1862327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4BF13019-1D0C-FA42-B480-E0199993EE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04626" y="1880602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05</a:t>
            </a:r>
            <a:endParaRPr kumimoji="1" lang="x-none" altLang="en-US" dirty="0"/>
          </a:p>
        </p:txBody>
      </p:sp>
      <p:sp>
        <p:nvSpPr>
          <p:cNvPr id="45" name="텍스트 개체 틀 13">
            <a:extLst>
              <a:ext uri="{FF2B5EF4-FFF2-40B4-BE49-F238E27FC236}">
                <a16:creationId xmlns:a16="http://schemas.microsoft.com/office/drawing/2014/main" id="{0ECFF1B2-BFCF-0046-A958-0637D11BC1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9814" y="1880601"/>
            <a:ext cx="1278763" cy="10241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46" name="텍스트 개체 틀 15">
            <a:extLst>
              <a:ext uri="{FF2B5EF4-FFF2-40B4-BE49-F238E27FC236}">
                <a16:creationId xmlns:a16="http://schemas.microsoft.com/office/drawing/2014/main" id="{BB5EAF98-0D55-6A4F-8EE5-229AF25156D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48576" y="1880602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47" name="직선 연결선[R] 46">
            <a:extLst>
              <a:ext uri="{FF2B5EF4-FFF2-40B4-BE49-F238E27FC236}">
                <a16:creationId xmlns:a16="http://schemas.microsoft.com/office/drawing/2014/main" id="{76CEA64F-259F-FF4C-93DA-42B1BAF5C5A7}"/>
              </a:ext>
            </a:extLst>
          </p:cNvPr>
          <p:cNvCxnSpPr/>
          <p:nvPr userDrawn="1"/>
        </p:nvCxnSpPr>
        <p:spPr>
          <a:xfrm>
            <a:off x="6104626" y="2993135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텍스트 개체 틀 10">
            <a:extLst>
              <a:ext uri="{FF2B5EF4-FFF2-40B4-BE49-F238E27FC236}">
                <a16:creationId xmlns:a16="http://schemas.microsoft.com/office/drawing/2014/main" id="{8A1B2E8E-DE62-F449-B04B-F02B71864E6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04626" y="3011410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06</a:t>
            </a:r>
            <a:endParaRPr kumimoji="1" lang="x-none" altLang="en-US" dirty="0"/>
          </a:p>
        </p:txBody>
      </p:sp>
      <p:sp>
        <p:nvSpPr>
          <p:cNvPr id="49" name="텍스트 개체 틀 13">
            <a:extLst>
              <a:ext uri="{FF2B5EF4-FFF2-40B4-BE49-F238E27FC236}">
                <a16:creationId xmlns:a16="http://schemas.microsoft.com/office/drawing/2014/main" id="{09444EFE-DAC4-0649-BA38-EB2B9C63DC1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69814" y="3011409"/>
            <a:ext cx="1278763" cy="10241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50" name="텍스트 개체 틀 15">
            <a:extLst>
              <a:ext uri="{FF2B5EF4-FFF2-40B4-BE49-F238E27FC236}">
                <a16:creationId xmlns:a16="http://schemas.microsoft.com/office/drawing/2014/main" id="{D508F312-7F40-6440-A849-2CBB06F6E4D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48576" y="3011410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51" name="직선 연결선[R] 50">
            <a:extLst>
              <a:ext uri="{FF2B5EF4-FFF2-40B4-BE49-F238E27FC236}">
                <a16:creationId xmlns:a16="http://schemas.microsoft.com/office/drawing/2014/main" id="{6E0511E0-D71C-8F45-BDD4-801DEFDFA8A3}"/>
              </a:ext>
            </a:extLst>
          </p:cNvPr>
          <p:cNvCxnSpPr/>
          <p:nvPr userDrawn="1"/>
        </p:nvCxnSpPr>
        <p:spPr>
          <a:xfrm>
            <a:off x="6112718" y="4141030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텍스트 개체 틀 10">
            <a:extLst>
              <a:ext uri="{FF2B5EF4-FFF2-40B4-BE49-F238E27FC236}">
                <a16:creationId xmlns:a16="http://schemas.microsoft.com/office/drawing/2014/main" id="{C1F55AD1-619F-134F-B497-2EABCAD141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2718" y="4159305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07</a:t>
            </a:r>
            <a:endParaRPr kumimoji="1" lang="x-none" altLang="en-US" dirty="0"/>
          </a:p>
        </p:txBody>
      </p:sp>
      <p:sp>
        <p:nvSpPr>
          <p:cNvPr id="53" name="텍스트 개체 틀 13">
            <a:extLst>
              <a:ext uri="{FF2B5EF4-FFF2-40B4-BE49-F238E27FC236}">
                <a16:creationId xmlns:a16="http://schemas.microsoft.com/office/drawing/2014/main" id="{4BD8FF51-9B66-DA45-9AA3-6F62FAA8C6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77906" y="4159304"/>
            <a:ext cx="1278763" cy="1007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54" name="텍스트 개체 틀 15">
            <a:extLst>
              <a:ext uri="{FF2B5EF4-FFF2-40B4-BE49-F238E27FC236}">
                <a16:creationId xmlns:a16="http://schemas.microsoft.com/office/drawing/2014/main" id="{6FBF43CE-8B2C-1043-ABA4-D94199340E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65812" y="4159305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  <p:cxnSp>
        <p:nvCxnSpPr>
          <p:cNvPr id="55" name="직선 연결선[R] 54">
            <a:extLst>
              <a:ext uri="{FF2B5EF4-FFF2-40B4-BE49-F238E27FC236}">
                <a16:creationId xmlns:a16="http://schemas.microsoft.com/office/drawing/2014/main" id="{E286BE5D-5F30-DD41-B90A-D0C742A72286}"/>
              </a:ext>
            </a:extLst>
          </p:cNvPr>
          <p:cNvCxnSpPr/>
          <p:nvPr userDrawn="1"/>
        </p:nvCxnSpPr>
        <p:spPr>
          <a:xfrm>
            <a:off x="6112718" y="5271838"/>
            <a:ext cx="5040000" cy="0"/>
          </a:xfrm>
          <a:prstGeom prst="line">
            <a:avLst/>
          </a:prstGeom>
          <a:ln w="19050"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텍스트 개체 틀 10">
            <a:extLst>
              <a:ext uri="{FF2B5EF4-FFF2-40B4-BE49-F238E27FC236}">
                <a16:creationId xmlns:a16="http://schemas.microsoft.com/office/drawing/2014/main" id="{EBC39619-AA57-9D43-A598-E6BBE82141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2718" y="5290113"/>
            <a:ext cx="365188" cy="2109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08</a:t>
            </a:r>
            <a:endParaRPr kumimoji="1" lang="x-none" altLang="en-US" dirty="0"/>
          </a:p>
        </p:txBody>
      </p:sp>
      <p:sp>
        <p:nvSpPr>
          <p:cNvPr id="57" name="텍스트 개체 틀 13">
            <a:extLst>
              <a:ext uri="{FF2B5EF4-FFF2-40B4-BE49-F238E27FC236}">
                <a16:creationId xmlns:a16="http://schemas.microsoft.com/office/drawing/2014/main" id="{7349028F-7159-E544-99D0-EA33894C7FC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7906" y="5290112"/>
            <a:ext cx="1278763" cy="10070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Title max 14</a:t>
            </a:r>
            <a:endParaRPr kumimoji="1" lang="x-none" altLang="en-US" dirty="0"/>
          </a:p>
        </p:txBody>
      </p:sp>
      <p:sp>
        <p:nvSpPr>
          <p:cNvPr id="58" name="텍스트 개체 틀 15">
            <a:extLst>
              <a:ext uri="{FF2B5EF4-FFF2-40B4-BE49-F238E27FC236}">
                <a16:creationId xmlns:a16="http://schemas.microsoft.com/office/drawing/2014/main" id="{09532AA3-667E-D946-AB8C-099EB6D2E1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65812" y="5290113"/>
            <a:ext cx="3384000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tx1"/>
                </a:solidFill>
                <a:latin typeface="Noto Sans Light" panose="020B0402040504020204" pitchFamily="34" charset="0"/>
                <a:cs typeface="Noto Sans Light" panose="020B04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1. Insert tab before Light 10 -12pt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2. Insert tab before Light 10 -12pt</a:t>
            </a:r>
            <a:endParaRPr kumimoji="1" lang="x-none" alt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3. Insert tab before Light 10 -12pt</a:t>
            </a:r>
            <a:endParaRPr kumimoji="1" lang="x-none" altLang="en-US" dirty="0"/>
          </a:p>
          <a:p>
            <a:pPr lvl="0"/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889796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3634">
          <p15:clr>
            <a:srgbClr val="FBAE40"/>
          </p15:clr>
        </p15:guide>
        <p15:guide id="6" pos="438">
          <p15:clr>
            <a:srgbClr val="FBAE40"/>
          </p15:clr>
        </p15:guide>
        <p15:guide id="8" orient="horz" pos="11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7B7B0EC-4CC3-B243-B290-E8E680E0EA25}"/>
              </a:ext>
            </a:extLst>
          </p:cNvPr>
          <p:cNvSpPr/>
          <p:nvPr userDrawn="1"/>
        </p:nvSpPr>
        <p:spPr>
          <a:xfrm>
            <a:off x="-118683" y="0"/>
            <a:ext cx="12472524" cy="6890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 sz="1800"/>
          </a:p>
        </p:txBody>
      </p:sp>
      <p:sp>
        <p:nvSpPr>
          <p:cNvPr id="59" name="텍스트 개체 틀 4">
            <a:extLst>
              <a:ext uri="{FF2B5EF4-FFF2-40B4-BE49-F238E27FC236}">
                <a16:creationId xmlns:a16="http://schemas.microsoft.com/office/drawing/2014/main" id="{0BCB99EC-66A5-724E-AACC-1FDB4599AB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261" y="2501448"/>
            <a:ext cx="1170855" cy="64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01</a:t>
            </a:r>
            <a:endParaRPr kumimoji="1" lang="x-none" altLang="en-US" dirty="0"/>
          </a:p>
        </p:txBody>
      </p:sp>
      <p:sp>
        <p:nvSpPr>
          <p:cNvPr id="60" name="텍스트 개체 틀 6">
            <a:extLst>
              <a:ext uri="{FF2B5EF4-FFF2-40B4-BE49-F238E27FC236}">
                <a16:creationId xmlns:a16="http://schemas.microsoft.com/office/drawing/2014/main" id="{C74E34DD-3836-F54F-BA67-64634A6E31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45840" y="2501448"/>
            <a:ext cx="9974685" cy="156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5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kumimoji="1" lang="en-US" altLang="x-none" dirty="0"/>
              <a:t>Section title Bold Max 45pt</a:t>
            </a:r>
            <a:endParaRPr kumimoji="1" lang="x-none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8D0F74A-2E5E-724B-9936-D48A75D734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1122" y="383517"/>
            <a:ext cx="1260000" cy="6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>
          <p15:clr>
            <a:srgbClr val="FBAE40"/>
          </p15:clr>
        </p15:guide>
        <p15:guide id="2" pos="3840">
          <p15:clr>
            <a:srgbClr val="FBAE40"/>
          </p15:clr>
        </p15:guide>
        <p15:guide id="3" pos="7469">
          <p15:clr>
            <a:srgbClr val="FBAE40"/>
          </p15:clr>
        </p15:guide>
        <p15:guide id="4" pos="211">
          <p15:clr>
            <a:srgbClr val="FBAE40"/>
          </p15:clr>
        </p15:guide>
        <p15:guide id="5" orient="horz" pos="3770">
          <p15:clr>
            <a:srgbClr val="FBAE40"/>
          </p15:clr>
        </p15:guide>
        <p15:guide id="6" pos="363">
          <p15:clr>
            <a:srgbClr val="FBAE40"/>
          </p15:clr>
        </p15:guide>
        <p15:guide id="7" orient="horz" pos="391">
          <p15:clr>
            <a:srgbClr val="FBAE40"/>
          </p15:clr>
        </p15:guide>
        <p15:guide id="8" orient="horz" pos="11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BB2BBDB-4A86-CC43-BD41-E1002B565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703" y="376927"/>
            <a:ext cx="7479251" cy="215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01 Section Title Noto sans Regular Max 10pt</a:t>
            </a:r>
            <a:endParaRPr kumimoji="1" lang="x-none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92D0698-5E79-6148-9BB5-5CD4BB9E6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03" y="604152"/>
            <a:ext cx="6634372" cy="4137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Table Bold Max 28pt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57394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 page_whit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29EEB236-FD53-C344-A49D-8D2D0E0CE1EF}"/>
              </a:ext>
            </a:extLst>
          </p:cNvPr>
          <p:cNvSpPr/>
          <p:nvPr userDrawn="1"/>
        </p:nvSpPr>
        <p:spPr>
          <a:xfrm>
            <a:off x="248702" y="6383547"/>
            <a:ext cx="1160833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134E241-E62E-1A4F-8DE0-68678560D986}"/>
              </a:ext>
            </a:extLst>
          </p:cNvPr>
          <p:cNvSpPr/>
          <p:nvPr userDrawn="1"/>
        </p:nvSpPr>
        <p:spPr>
          <a:xfrm>
            <a:off x="10917628" y="6599447"/>
            <a:ext cx="941746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8B2085-9240-BB45-8061-A8DBABFAB56D}"/>
              </a:ext>
            </a:extLst>
          </p:cNvPr>
          <p:cNvSpPr/>
          <p:nvPr userDrawn="1"/>
        </p:nvSpPr>
        <p:spPr>
          <a:xfrm>
            <a:off x="6104626" y="0"/>
            <a:ext cx="608737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BB2BBDB-4A86-CC43-BD41-E1002B565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703" y="376927"/>
            <a:ext cx="7479251" cy="215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01 Section Title Noto sans Regular Max 10pt</a:t>
            </a:r>
            <a:endParaRPr kumimoji="1" lang="x-none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92D0698-5E79-6148-9BB5-5CD4BB9E6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03" y="604152"/>
            <a:ext cx="6634372" cy="4137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Table Bold Max 28pt</a:t>
            </a:r>
            <a:endParaRPr kumimoji="1" lang="x-none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0A78EC2-535A-FC40-9B18-39D97048C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176" y="6493760"/>
            <a:ext cx="11518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 page_white motif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67D0EC2-FA7B-B84D-9C8F-7B7384651DEC}"/>
              </a:ext>
            </a:extLst>
          </p:cNvPr>
          <p:cNvSpPr/>
          <p:nvPr userDrawn="1"/>
        </p:nvSpPr>
        <p:spPr>
          <a:xfrm>
            <a:off x="334962" y="6409426"/>
            <a:ext cx="11522076" cy="164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7A2AC7-9380-7843-A8A6-8953F3FE19FA}"/>
              </a:ext>
            </a:extLst>
          </p:cNvPr>
          <p:cNvSpPr/>
          <p:nvPr userDrawn="1"/>
        </p:nvSpPr>
        <p:spPr>
          <a:xfrm>
            <a:off x="11102517" y="6489700"/>
            <a:ext cx="791541" cy="29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BB2BBDB-4A86-CC43-BD41-E1002B565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703" y="376927"/>
            <a:ext cx="7479251" cy="215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01 Section Title Noto sans Regular Max 10pt</a:t>
            </a:r>
            <a:endParaRPr kumimoji="1" lang="x-none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92D0698-5E79-6148-9BB5-5CD4BB9E6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03" y="604152"/>
            <a:ext cx="6634372" cy="4137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Table Bold Max 28pt</a:t>
            </a:r>
            <a:endParaRPr kumimoji="1" lang="x-none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58B2085-9240-BB45-8061-A8DBABFAB56D}"/>
              </a:ext>
            </a:extLst>
          </p:cNvPr>
          <p:cNvSpPr/>
          <p:nvPr userDrawn="1"/>
        </p:nvSpPr>
        <p:spPr>
          <a:xfrm>
            <a:off x="6104626" y="0"/>
            <a:ext cx="6087374" cy="685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7D36676-5EFF-EA45-9236-637FCB7A2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77" y="6507117"/>
            <a:ext cx="11518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 page_white motif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67D0EC2-FA7B-B84D-9C8F-7B7384651DEC}"/>
              </a:ext>
            </a:extLst>
          </p:cNvPr>
          <p:cNvSpPr/>
          <p:nvPr userDrawn="1"/>
        </p:nvSpPr>
        <p:spPr>
          <a:xfrm>
            <a:off x="334962" y="6409426"/>
            <a:ext cx="11522076" cy="164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7A2AC7-9380-7843-A8A6-8953F3FE19FA}"/>
              </a:ext>
            </a:extLst>
          </p:cNvPr>
          <p:cNvSpPr/>
          <p:nvPr userDrawn="1"/>
        </p:nvSpPr>
        <p:spPr>
          <a:xfrm>
            <a:off x="11102517" y="6489700"/>
            <a:ext cx="791541" cy="29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BB2BBDB-4A86-CC43-BD41-E1002B565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703" y="376927"/>
            <a:ext cx="7479251" cy="215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01 Section Title Noto sans Regular Max 10pt</a:t>
            </a:r>
            <a:endParaRPr kumimoji="1" lang="x-none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92D0698-5E79-6148-9BB5-5CD4BB9E6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03" y="604152"/>
            <a:ext cx="6634372" cy="4137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Table Bold Max 28pt</a:t>
            </a:r>
            <a:endParaRPr kumimoji="1" lang="x-none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6288E7-9E10-CE4E-BB50-A96CB2732C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x-none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7D36676-5EFF-EA45-9236-637FCB7A23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977" y="6507117"/>
            <a:ext cx="115189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6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xt page_none 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667D0EC2-FA7B-B84D-9C8F-7B7384651DEC}"/>
              </a:ext>
            </a:extLst>
          </p:cNvPr>
          <p:cNvSpPr/>
          <p:nvPr userDrawn="1"/>
        </p:nvSpPr>
        <p:spPr>
          <a:xfrm>
            <a:off x="334962" y="6409426"/>
            <a:ext cx="11522076" cy="164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77A2AC7-9380-7843-A8A6-8953F3FE19FA}"/>
              </a:ext>
            </a:extLst>
          </p:cNvPr>
          <p:cNvSpPr/>
          <p:nvPr userDrawn="1"/>
        </p:nvSpPr>
        <p:spPr>
          <a:xfrm>
            <a:off x="11102517" y="6489700"/>
            <a:ext cx="791541" cy="296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ABB2BBDB-4A86-CC43-BD41-E1002B5651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703" y="376927"/>
            <a:ext cx="7479251" cy="2159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01 Section Title Noto sans Regular Max 10pt</a:t>
            </a:r>
            <a:endParaRPr kumimoji="1" lang="x-none" altLang="en-US" dirty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292D0698-5E79-6148-9BB5-5CD4BB9E65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703" y="604152"/>
            <a:ext cx="6634372" cy="4137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x-none" dirty="0"/>
              <a:t>Table Bold Max 28pt</a:t>
            </a:r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385947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70477167-95BA-074B-868E-A094871F31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x-none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AB6E74C-7FD9-2742-858D-31E2A68630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3951" y="592826"/>
            <a:ext cx="6288836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lvl="0"/>
            <a:r>
              <a:rPr lang="en-US" altLang="ko-KR" dirty="0"/>
              <a:t>E.O.D</a:t>
            </a:r>
            <a:endParaRPr kumimoji="1" lang="x-none" altLang="en-US" dirty="0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8F20297-86AA-DD4C-BBB1-D616663F6A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951" y="1746374"/>
            <a:ext cx="6288836" cy="3539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/>
                </a:solidFill>
                <a:latin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x-none" dirty="0"/>
              <a:t>Department l Team name l Date 20pt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E86E6BF-16BF-AD4F-A76C-B96FEFB92F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5847" y="5779697"/>
            <a:ext cx="1440000" cy="7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051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pos="7469">
          <p15:clr>
            <a:srgbClr val="FBAE40"/>
          </p15:clr>
        </p15:guide>
        <p15:guide id="6" pos="3840">
          <p15:clr>
            <a:srgbClr val="FBAE40"/>
          </p15:clr>
        </p15:guide>
        <p15:guide id="7" pos="438">
          <p15:clr>
            <a:srgbClr val="FBAE40"/>
          </p15:clr>
        </p15:guide>
        <p15:guide id="8" orient="horz" pos="1094">
          <p15:clr>
            <a:srgbClr val="FBAE40"/>
          </p15:clr>
        </p15:guide>
        <p15:guide id="9" orient="horz" pos="36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그림 40">
            <a:extLst>
              <a:ext uri="{FF2B5EF4-FFF2-40B4-BE49-F238E27FC236}">
                <a16:creationId xmlns:a16="http://schemas.microsoft.com/office/drawing/2014/main" id="{A2DD4EB8-3C84-1746-9494-BC10FB683E5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43589" y="6498326"/>
            <a:ext cx="11518900" cy="2667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DB09032-CF0C-874D-9A76-79638AD09C24}"/>
              </a:ext>
            </a:extLst>
          </p:cNvPr>
          <p:cNvSpPr txBox="1"/>
          <p:nvPr userDrawn="1"/>
        </p:nvSpPr>
        <p:spPr>
          <a:xfrm>
            <a:off x="248701" y="6590849"/>
            <a:ext cx="14847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x-none" sz="700" b="0" i="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PTI l Status</a:t>
            </a:r>
            <a:r>
              <a:rPr kumimoji="1" lang="en-US" altLang="x-none" sz="700" b="0" i="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Confidential l </a:t>
            </a:r>
            <a:r>
              <a:rPr kumimoji="1" lang="en-US" altLang="x-none" sz="700" b="0" i="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2023</a:t>
            </a:r>
            <a:endParaRPr kumimoji="1" lang="x-none" altLang="en-US" sz="700" b="0" i="0" dirty="0">
              <a:latin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1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000" b="0" i="0" kern="1200">
          <a:solidFill>
            <a:schemeClr val="tx1"/>
          </a:solidFill>
          <a:latin typeface="Noto Sans" panose="020B0502040504020204" pitchFamily="34" charset="0"/>
          <a:ea typeface="+mj-ea"/>
          <a:cs typeface="Noto Sans" panose="020B0502040504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b="1" i="0" kern="1200">
          <a:solidFill>
            <a:schemeClr val="tx1"/>
          </a:solidFill>
          <a:latin typeface="Noto Sans" panose="020B0502040504020204" pitchFamily="34" charset="0"/>
          <a:ea typeface="+mn-ea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3840">
          <p15:clr>
            <a:srgbClr val="F26B43"/>
          </p15:clr>
        </p15:guide>
        <p15:guide id="3" pos="7446">
          <p15:clr>
            <a:srgbClr val="F26B43"/>
          </p15:clr>
        </p15:guide>
        <p15:guide id="7" orient="horz" pos="4088">
          <p15:clr>
            <a:srgbClr val="F26B43"/>
          </p15:clr>
        </p15:guide>
        <p15:guide id="8" orient="horz" pos="368">
          <p15:clr>
            <a:srgbClr val="F26B43"/>
          </p15:clr>
        </p15:guide>
        <p15:guide id="9" pos="211">
          <p15:clr>
            <a:srgbClr val="F26B43"/>
          </p15:clr>
        </p15:guide>
        <p15:guide id="10" pos="74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690CB38-F658-EE43-A3B2-8C0D19B0C2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5840" y="2501448"/>
            <a:ext cx="9974685" cy="3159123"/>
          </a:xfrm>
        </p:spPr>
        <p:txBody>
          <a:bodyPr/>
          <a:lstStyle/>
          <a:p>
            <a:r>
              <a:rPr kumimoji="1" lang="de-DE" altLang="en-US" dirty="0" err="1" smtClean="0"/>
              <a:t>Q.Cells</a:t>
            </a:r>
            <a:r>
              <a:rPr kumimoji="1" lang="de-DE" altLang="en-US" dirty="0" smtClean="0"/>
              <a:t> – </a:t>
            </a:r>
            <a:r>
              <a:rPr kumimoji="1" lang="de-DE" altLang="en-US" dirty="0" err="1" smtClean="0"/>
              <a:t>Energy</a:t>
            </a:r>
            <a:r>
              <a:rPr kumimoji="1" lang="de-DE" altLang="en-US" dirty="0" smtClean="0"/>
              <a:t> Storage System</a:t>
            </a:r>
          </a:p>
          <a:p>
            <a:endParaRPr kumimoji="1" lang="de-DE" altLang="en-US" sz="1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1" lang="de-DE" altLang="en-US" sz="3200" b="0" dirty="0" err="1" smtClean="0"/>
              <a:t>Q.Home</a:t>
            </a:r>
            <a:r>
              <a:rPr kumimoji="1" lang="de-DE" altLang="en-US" sz="3200" b="0" dirty="0" smtClean="0"/>
              <a:t> Core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kumimoji="1" lang="de-DE" altLang="en-US" sz="3200" b="0" dirty="0" smtClean="0"/>
              <a:t>Q.OMMAND Remote Monitoring </a:t>
            </a:r>
            <a:endParaRPr kumimoji="1" lang="de-DE" altLang="en-US" sz="3200" b="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kumimoji="1" lang="de-DE" altLang="en-US" sz="3200" b="0" dirty="0"/>
          </a:p>
          <a:p>
            <a:r>
              <a:rPr kumimoji="1" lang="de-DE" altLang="en-US" sz="3200" b="0" dirty="0" smtClean="0"/>
              <a:t>Presented by Michael O‘Leary</a:t>
            </a:r>
            <a:endParaRPr kumimoji="1" lang="de-DE" altLang="en-US" sz="3200" b="0" dirty="0" smtClean="0"/>
          </a:p>
          <a:p>
            <a:endParaRPr kumimoji="1" lang="x-none" alt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11739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3 65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" b="5749"/>
          <a:stretch/>
        </p:blipFill>
        <p:spPr>
          <a:xfrm>
            <a:off x="9168381" y="2274251"/>
            <a:ext cx="2181582" cy="4130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9" name="5 1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" b="5253"/>
          <a:stretch/>
        </p:blipFill>
        <p:spPr>
          <a:xfrm>
            <a:off x="4255840" y="2306750"/>
            <a:ext cx="2181583" cy="4102589"/>
          </a:xfrm>
          <a:prstGeom prst="rect">
            <a:avLst/>
          </a:prstGeom>
          <a:ln w="12700">
            <a:miter lim="400000"/>
          </a:ln>
        </p:spPr>
      </p:pic>
      <p:sp>
        <p:nvSpPr>
          <p:cNvPr id="1050" name="Q.OMMAND HOME"/>
          <p:cNvSpPr txBox="1"/>
          <p:nvPr/>
        </p:nvSpPr>
        <p:spPr>
          <a:xfrm>
            <a:off x="382748" y="668473"/>
            <a:ext cx="974626" cy="18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r>
              <a:rPr sz="900" dirty="0"/>
              <a:t>Q.OMMAND HOME</a:t>
            </a:r>
          </a:p>
        </p:txBody>
      </p:sp>
      <p:sp>
        <p:nvSpPr>
          <p:cNvPr id="1051" name="For monitoring and managing energy generation, storage, and usage anytime, anywhere."/>
          <p:cNvSpPr txBox="1"/>
          <p:nvPr/>
        </p:nvSpPr>
        <p:spPr>
          <a:xfrm>
            <a:off x="3070039" y="668473"/>
            <a:ext cx="6104235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defRPr sz="2400" b="0"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r>
              <a:rPr sz="1200" dirty="0"/>
              <a:t>For monitoring and managing energy generation, storage, and usage anytime, anywhere.</a:t>
            </a:r>
          </a:p>
        </p:txBody>
      </p:sp>
      <p:pic>
        <p:nvPicPr>
          <p:cNvPr id="1052" name="자산 1.png" descr="자산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950" y="354496"/>
            <a:ext cx="11468100" cy="127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3" name="For Homeowners"/>
          <p:cNvSpPr txBox="1"/>
          <p:nvPr/>
        </p:nvSpPr>
        <p:spPr>
          <a:xfrm>
            <a:off x="382969" y="899327"/>
            <a:ext cx="1333698" cy="251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defRPr sz="2600" b="0">
                <a:gradFill flip="none" rotWithShape="1">
                  <a:gsLst>
                    <a:gs pos="0">
                      <a:srgbClr val="00C6C1"/>
                    </a:gs>
                    <a:gs pos="100000">
                      <a:srgbClr val="0095D6"/>
                    </a:gs>
                  </a:gsLst>
                  <a:lin ang="0" scaled="0"/>
                </a:gra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rPr sz="1300" dirty="0"/>
              <a:t>For Homeowners</a:t>
            </a:r>
          </a:p>
        </p:txBody>
      </p:sp>
      <p:sp>
        <p:nvSpPr>
          <p:cNvPr id="1054" name="Real-Time Energy Flow"/>
          <p:cNvSpPr txBox="1"/>
          <p:nvPr/>
        </p:nvSpPr>
        <p:spPr>
          <a:xfrm>
            <a:off x="4258367" y="1341716"/>
            <a:ext cx="1530034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500"/>
            </a:lvl1pPr>
          </a:lstStyle>
          <a:p>
            <a:r>
              <a:rPr sz="1250" dirty="0"/>
              <a:t>Real-Time Energy Flow</a:t>
            </a:r>
          </a:p>
        </p:txBody>
      </p:sp>
      <p:sp>
        <p:nvSpPr>
          <p:cNvPr id="1055" name="Real-time updated every three…"/>
          <p:cNvSpPr txBox="1"/>
          <p:nvPr/>
        </p:nvSpPr>
        <p:spPr>
          <a:xfrm>
            <a:off x="4325332" y="1754391"/>
            <a:ext cx="1881925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Monitor the real-time energy flow,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Power with status, and energy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Production anytime and anywhere.</a:t>
            </a:r>
            <a:endParaRPr sz="1000" dirty="0"/>
          </a:p>
        </p:txBody>
      </p:sp>
      <p:sp>
        <p:nvSpPr>
          <p:cNvPr id="1056" name="Usage Pattern"/>
          <p:cNvSpPr txBox="1"/>
          <p:nvPr/>
        </p:nvSpPr>
        <p:spPr>
          <a:xfrm>
            <a:off x="6689027" y="1377101"/>
            <a:ext cx="625812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500"/>
            </a:lvl1pPr>
          </a:lstStyle>
          <a:p>
            <a:r>
              <a:rPr lang="en-US" sz="1250" dirty="0"/>
              <a:t>Products</a:t>
            </a:r>
            <a:endParaRPr sz="1250" dirty="0"/>
          </a:p>
        </p:txBody>
      </p:sp>
      <p:sp>
        <p:nvSpPr>
          <p:cNvPr id="1057" name="Compare your energy usage…"/>
          <p:cNvSpPr txBox="1"/>
          <p:nvPr/>
        </p:nvSpPr>
        <p:spPr>
          <a:xfrm>
            <a:off x="6830040" y="1639301"/>
            <a:ext cx="1644681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Provides easy access to the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Product information, real-time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Status and setting options for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Full energy control.</a:t>
            </a:r>
            <a:endParaRPr sz="1000" dirty="0"/>
          </a:p>
        </p:txBody>
      </p:sp>
      <p:sp>
        <p:nvSpPr>
          <p:cNvPr id="1058" name="Regular Report"/>
          <p:cNvSpPr txBox="1"/>
          <p:nvPr/>
        </p:nvSpPr>
        <p:spPr>
          <a:xfrm>
            <a:off x="9099174" y="1380931"/>
            <a:ext cx="1025089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500"/>
            </a:lvl1pPr>
          </a:lstStyle>
          <a:p>
            <a:r>
              <a:rPr sz="1250" dirty="0"/>
              <a:t>Regular Report</a:t>
            </a:r>
          </a:p>
        </p:txBody>
      </p:sp>
      <p:sp>
        <p:nvSpPr>
          <p:cNvPr id="1059" name="Monthly, daily, and hourly…"/>
          <p:cNvSpPr txBox="1"/>
          <p:nvPr/>
        </p:nvSpPr>
        <p:spPr>
          <a:xfrm>
            <a:off x="9212154" y="1679108"/>
            <a:ext cx="1824217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Analyze and compare your energy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Consumption easily over time.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The information is available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lang="en-US" sz="1000" dirty="0"/>
              <a:t>By hour, day, and year.</a:t>
            </a:r>
          </a:p>
        </p:txBody>
      </p:sp>
      <p:sp>
        <p:nvSpPr>
          <p:cNvPr id="1060" name="Smart Functions"/>
          <p:cNvSpPr txBox="1"/>
          <p:nvPr/>
        </p:nvSpPr>
        <p:spPr>
          <a:xfrm>
            <a:off x="633065" y="1620757"/>
            <a:ext cx="1109278" cy="24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500"/>
            </a:lvl1pPr>
          </a:lstStyle>
          <a:p>
            <a:r>
              <a:rPr sz="1250" dirty="0"/>
              <a:t>Smart Functions</a:t>
            </a:r>
          </a:p>
        </p:txBody>
      </p:sp>
      <p:sp>
        <p:nvSpPr>
          <p:cNvPr id="1061" name="Q.OMMAND HOME provides…"/>
          <p:cNvSpPr txBox="1"/>
          <p:nvPr/>
        </p:nvSpPr>
        <p:spPr>
          <a:xfrm>
            <a:off x="783448" y="1983889"/>
            <a:ext cx="169758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000" b="0">
                <a:solidFill>
                  <a:srgbClr val="5E5E5E"/>
                </a:solidFill>
              </a:defRPr>
            </a:pPr>
            <a:r>
              <a:rPr sz="1000" dirty="0"/>
              <a:t>Q.OMMAND HOME provides </a:t>
            </a:r>
          </a:p>
          <a:p>
            <a:pPr>
              <a:defRPr sz="2000" b="0">
                <a:solidFill>
                  <a:srgbClr val="5E5E5E"/>
                </a:solidFill>
              </a:defRPr>
            </a:pPr>
            <a:r>
              <a:rPr sz="1000" dirty="0"/>
              <a:t>three smart functions as below.</a:t>
            </a:r>
          </a:p>
        </p:txBody>
      </p:sp>
      <p:pic>
        <p:nvPicPr>
          <p:cNvPr id="1062" name="이미지" descr="이미지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918" y="2859434"/>
            <a:ext cx="277435" cy="233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3" name="이미지" descr="이미지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97" y="4183893"/>
            <a:ext cx="220076" cy="241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4" name="이미지" descr="이미지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69" y="5229310"/>
            <a:ext cx="246377" cy="245137"/>
          </a:xfrm>
          <a:prstGeom prst="rect">
            <a:avLst/>
          </a:prstGeom>
          <a:ln w="12700">
            <a:miter lim="400000"/>
          </a:ln>
        </p:spPr>
      </p:pic>
      <p:sp>
        <p:nvSpPr>
          <p:cNvPr id="1065" name="Dynamic Optimizer"/>
          <p:cNvSpPr txBox="1"/>
          <p:nvPr/>
        </p:nvSpPr>
        <p:spPr>
          <a:xfrm>
            <a:off x="1275344" y="2918258"/>
            <a:ext cx="1195840" cy="22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300"/>
            </a:lvl1pPr>
          </a:lstStyle>
          <a:p>
            <a:r>
              <a:rPr sz="1150" dirty="0"/>
              <a:t>Dynamic Optimizer</a:t>
            </a:r>
          </a:p>
        </p:txBody>
      </p:sp>
      <p:sp>
        <p:nvSpPr>
          <p:cNvPr id="1066" name="Qcells advanced AI algorithm incorporates…"/>
          <p:cNvSpPr txBox="1"/>
          <p:nvPr/>
        </p:nvSpPr>
        <p:spPr>
          <a:xfrm>
            <a:off x="1289378" y="3202827"/>
            <a:ext cx="2261838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Qcells advanced AI algorithm incorporates 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weather information with real-time data from 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your solar modules and energy storage system 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to maximize energy usage and generation.</a:t>
            </a:r>
          </a:p>
        </p:txBody>
      </p:sp>
      <p:sp>
        <p:nvSpPr>
          <p:cNvPr id="1067" name="선"/>
          <p:cNvSpPr/>
          <p:nvPr/>
        </p:nvSpPr>
        <p:spPr>
          <a:xfrm flipV="1">
            <a:off x="4258367" y="2060198"/>
            <a:ext cx="31260" cy="817566"/>
          </a:xfrm>
          <a:prstGeom prst="line">
            <a:avLst/>
          </a:prstGeom>
          <a:ln w="25400">
            <a:solidFill>
              <a:srgbClr val="001C7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25400" tIns="25400" rIns="25400" bIns="25400" anchor="ctr"/>
          <a:lstStyle/>
          <a:p>
            <a:endParaRPr sz="900" dirty="0"/>
          </a:p>
        </p:txBody>
      </p:sp>
      <p:sp>
        <p:nvSpPr>
          <p:cNvPr id="1068" name="선"/>
          <p:cNvSpPr/>
          <p:nvPr/>
        </p:nvSpPr>
        <p:spPr>
          <a:xfrm flipH="1" flipV="1">
            <a:off x="6689027" y="2060198"/>
            <a:ext cx="8878" cy="817566"/>
          </a:xfrm>
          <a:prstGeom prst="line">
            <a:avLst/>
          </a:prstGeom>
          <a:ln w="25400">
            <a:solidFill>
              <a:srgbClr val="001C7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25400" tIns="25400" rIns="25400" bIns="25400" anchor="ctr"/>
          <a:lstStyle/>
          <a:p>
            <a:endParaRPr sz="900" dirty="0"/>
          </a:p>
        </p:txBody>
      </p:sp>
      <p:sp>
        <p:nvSpPr>
          <p:cNvPr id="1069" name="선"/>
          <p:cNvSpPr/>
          <p:nvPr/>
        </p:nvSpPr>
        <p:spPr>
          <a:xfrm flipV="1">
            <a:off x="9131092" y="2078542"/>
            <a:ext cx="8878" cy="799222"/>
          </a:xfrm>
          <a:prstGeom prst="line">
            <a:avLst/>
          </a:prstGeom>
          <a:ln w="25400">
            <a:solidFill>
              <a:srgbClr val="001C7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25400" tIns="25400" rIns="25400" bIns="25400" anchor="ctr"/>
          <a:lstStyle/>
          <a:p>
            <a:endParaRPr sz="900" dirty="0"/>
          </a:p>
        </p:txBody>
      </p:sp>
      <p:pic>
        <p:nvPicPr>
          <p:cNvPr id="1070" name="Qcells_AppGen1_Home_mockup02.pn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"/>
          <a:stretch/>
        </p:blipFill>
        <p:spPr>
          <a:xfrm>
            <a:off x="6712111" y="2267352"/>
            <a:ext cx="2181582" cy="4130282"/>
          </a:xfrm>
          <a:prstGeom prst="rect">
            <a:avLst/>
          </a:prstGeom>
          <a:ln w="12700">
            <a:miter lim="400000"/>
          </a:ln>
        </p:spPr>
      </p:pic>
      <p:sp>
        <p:nvSpPr>
          <p:cNvPr id="1071" name="Maximzed Energy Yield"/>
          <p:cNvSpPr txBox="1"/>
          <p:nvPr/>
        </p:nvSpPr>
        <p:spPr>
          <a:xfrm>
            <a:off x="1282388" y="2766173"/>
            <a:ext cx="1195840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defRPr sz="1900" b="0"/>
            </a:lvl1pPr>
          </a:lstStyle>
          <a:p>
            <a:r>
              <a:rPr sz="950" dirty="0"/>
              <a:t>Maxim</a:t>
            </a:r>
            <a:r>
              <a:rPr lang="en-US" sz="950" dirty="0"/>
              <a:t>s</a:t>
            </a:r>
            <a:r>
              <a:rPr sz="950" dirty="0"/>
              <a:t>ed Energy Yield</a:t>
            </a:r>
          </a:p>
        </p:txBody>
      </p:sp>
      <p:sp>
        <p:nvSpPr>
          <p:cNvPr id="1072" name="Energy Backup"/>
          <p:cNvSpPr txBox="1"/>
          <p:nvPr/>
        </p:nvSpPr>
        <p:spPr>
          <a:xfrm>
            <a:off x="1275344" y="4243911"/>
            <a:ext cx="929742" cy="22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300"/>
            </a:lvl1pPr>
          </a:lstStyle>
          <a:p>
            <a:r>
              <a:rPr sz="1150" dirty="0"/>
              <a:t>Energy Backup</a:t>
            </a:r>
          </a:p>
        </p:txBody>
      </p:sp>
      <p:sp>
        <p:nvSpPr>
          <p:cNvPr id="1073" name="In case of blackout, you can set the amount…"/>
          <p:cNvSpPr txBox="1"/>
          <p:nvPr/>
        </p:nvSpPr>
        <p:spPr>
          <a:xfrm>
            <a:off x="1289378" y="4528480"/>
            <a:ext cx="2282676" cy="466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In case of blackout, you can set the amount 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of energy your Q.HOME CORE will always store.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endParaRPr sz="900" dirty="0"/>
          </a:p>
        </p:txBody>
      </p:sp>
      <p:sp>
        <p:nvSpPr>
          <p:cNvPr id="1074" name="Blackout Precaution"/>
          <p:cNvSpPr txBox="1"/>
          <p:nvPr/>
        </p:nvSpPr>
        <p:spPr>
          <a:xfrm>
            <a:off x="1282388" y="4091827"/>
            <a:ext cx="1038746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defRPr sz="1900" b="0"/>
            </a:lvl1pPr>
          </a:lstStyle>
          <a:p>
            <a:r>
              <a:rPr sz="950" dirty="0"/>
              <a:t>Blackout Precaution</a:t>
            </a:r>
          </a:p>
        </p:txBody>
      </p:sp>
      <p:sp>
        <p:nvSpPr>
          <p:cNvPr id="1075" name="OTA (Over-The-Air)"/>
          <p:cNvSpPr txBox="1"/>
          <p:nvPr/>
        </p:nvSpPr>
        <p:spPr>
          <a:xfrm>
            <a:off x="1275344" y="5282028"/>
            <a:ext cx="1202252" cy="228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>
              <a:defRPr sz="2300"/>
            </a:lvl1pPr>
          </a:lstStyle>
          <a:p>
            <a:r>
              <a:rPr sz="1150" dirty="0"/>
              <a:t>OTA (Over-The-Air)</a:t>
            </a:r>
          </a:p>
        </p:txBody>
      </p:sp>
      <p:sp>
        <p:nvSpPr>
          <p:cNvPr id="1076" name="Cloud-based software updates continuously adds…"/>
          <p:cNvSpPr txBox="1"/>
          <p:nvPr/>
        </p:nvSpPr>
        <p:spPr>
          <a:xfrm>
            <a:off x="1289378" y="5566597"/>
            <a:ext cx="2350515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1800" b="0">
                <a:solidFill>
                  <a:srgbClr val="A6A6A6"/>
                </a:solidFill>
              </a:defRPr>
            </a:pPr>
            <a:r>
              <a:rPr sz="900" spc="-6" dirty="0"/>
              <a:t>Cloud-based software updates continuously</a:t>
            </a:r>
            <a:r>
              <a:rPr sz="900" dirty="0"/>
              <a:t> adds </a:t>
            </a:r>
          </a:p>
          <a:p>
            <a:pPr>
              <a:defRPr sz="1800" b="0">
                <a:solidFill>
                  <a:srgbClr val="A6A6A6"/>
                </a:solidFill>
              </a:defRPr>
            </a:pPr>
            <a:r>
              <a:rPr sz="900" dirty="0"/>
              <a:t>new monitoring and management features. </a:t>
            </a:r>
          </a:p>
        </p:txBody>
      </p:sp>
      <p:sp>
        <p:nvSpPr>
          <p:cNvPr id="1077" name="Software Updates"/>
          <p:cNvSpPr txBox="1"/>
          <p:nvPr/>
        </p:nvSpPr>
        <p:spPr>
          <a:xfrm>
            <a:off x="1282388" y="5129943"/>
            <a:ext cx="936154" cy="197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defRPr sz="1900" b="0"/>
            </a:lvl1pPr>
          </a:lstStyle>
          <a:p>
            <a:r>
              <a:rPr sz="950" dirty="0"/>
              <a:t>Software Updates</a:t>
            </a:r>
          </a:p>
        </p:txBody>
      </p:sp>
      <p:sp>
        <p:nvSpPr>
          <p:cNvPr id="1078" name="선"/>
          <p:cNvSpPr/>
          <p:nvPr/>
        </p:nvSpPr>
        <p:spPr>
          <a:xfrm flipV="1">
            <a:off x="675619" y="2060198"/>
            <a:ext cx="11534" cy="4801223"/>
          </a:xfrm>
          <a:prstGeom prst="line">
            <a:avLst/>
          </a:prstGeom>
          <a:ln w="25400">
            <a:solidFill>
              <a:srgbClr val="001C77"/>
            </a:solidFill>
            <a:custDash>
              <a:ds d="200000" sp="200000"/>
            </a:custDash>
            <a:miter lim="400000"/>
            <a:tailEnd type="oval"/>
          </a:ln>
        </p:spPr>
        <p:txBody>
          <a:bodyPr lIns="25400" tIns="25400" rIns="25400" bIns="25400" anchor="ctr"/>
          <a:lstStyle/>
          <a:p>
            <a:endParaRPr sz="900" dirty="0"/>
          </a:p>
        </p:txBody>
      </p:sp>
      <p:grpSp>
        <p:nvGrpSpPr>
          <p:cNvPr id="1081" name="그룹"/>
          <p:cNvGrpSpPr/>
          <p:nvPr/>
        </p:nvGrpSpPr>
        <p:grpSpPr>
          <a:xfrm>
            <a:off x="593312" y="4209795"/>
            <a:ext cx="164615" cy="189796"/>
            <a:chOff x="0" y="706"/>
            <a:chExt cx="329227" cy="379590"/>
          </a:xfrm>
        </p:grpSpPr>
        <p:sp>
          <p:nvSpPr>
            <p:cNvPr id="1079" name="원"/>
            <p:cNvSpPr/>
            <p:nvPr/>
          </p:nvSpPr>
          <p:spPr>
            <a:xfrm>
              <a:off x="0" y="25886"/>
              <a:ext cx="329227" cy="329228"/>
            </a:xfrm>
            <a:prstGeom prst="ellipse">
              <a:avLst/>
            </a:prstGeom>
            <a:solidFill>
              <a:srgbClr val="001C77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3200" b="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Proxima Nova Medium" panose="02000506030000020004" pitchFamily="2" charset="0"/>
              </a:endParaRPr>
            </a:p>
          </p:txBody>
        </p:sp>
        <p:sp>
          <p:nvSpPr>
            <p:cNvPr id="1080" name="2"/>
            <p:cNvSpPr txBox="1"/>
            <p:nvPr/>
          </p:nvSpPr>
          <p:spPr>
            <a:xfrm>
              <a:off x="55609" y="706"/>
              <a:ext cx="218008" cy="379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rPr sz="900" dirty="0"/>
                <a:t>2</a:t>
              </a:r>
            </a:p>
          </p:txBody>
        </p:sp>
      </p:grpSp>
      <p:grpSp>
        <p:nvGrpSpPr>
          <p:cNvPr id="1084" name="그룹"/>
          <p:cNvGrpSpPr/>
          <p:nvPr/>
        </p:nvGrpSpPr>
        <p:grpSpPr>
          <a:xfrm>
            <a:off x="593312" y="2881486"/>
            <a:ext cx="164615" cy="189796"/>
            <a:chOff x="0" y="706"/>
            <a:chExt cx="329227" cy="379590"/>
          </a:xfrm>
        </p:grpSpPr>
        <p:sp>
          <p:nvSpPr>
            <p:cNvPr id="1082" name="원"/>
            <p:cNvSpPr/>
            <p:nvPr/>
          </p:nvSpPr>
          <p:spPr>
            <a:xfrm>
              <a:off x="0" y="25886"/>
              <a:ext cx="329227" cy="329228"/>
            </a:xfrm>
            <a:prstGeom prst="ellipse">
              <a:avLst/>
            </a:prstGeom>
            <a:solidFill>
              <a:srgbClr val="001C77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3200" b="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Proxima Nova Medium" panose="02000506030000020004" pitchFamily="2" charset="0"/>
              </a:endParaRPr>
            </a:p>
          </p:txBody>
        </p:sp>
        <p:sp>
          <p:nvSpPr>
            <p:cNvPr id="1083" name="1"/>
            <p:cNvSpPr txBox="1"/>
            <p:nvPr/>
          </p:nvSpPr>
          <p:spPr>
            <a:xfrm>
              <a:off x="42910" y="706"/>
              <a:ext cx="218008" cy="379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rPr sz="900" dirty="0"/>
                <a:t>1</a:t>
              </a:r>
            </a:p>
          </p:txBody>
        </p:sp>
      </p:grpSp>
      <p:grpSp>
        <p:nvGrpSpPr>
          <p:cNvPr id="1087" name="그룹"/>
          <p:cNvGrpSpPr/>
          <p:nvPr/>
        </p:nvGrpSpPr>
        <p:grpSpPr>
          <a:xfrm>
            <a:off x="593312" y="5256981"/>
            <a:ext cx="164615" cy="189796"/>
            <a:chOff x="0" y="706"/>
            <a:chExt cx="329227" cy="379590"/>
          </a:xfrm>
        </p:grpSpPr>
        <p:sp>
          <p:nvSpPr>
            <p:cNvPr id="1085" name="원"/>
            <p:cNvSpPr/>
            <p:nvPr/>
          </p:nvSpPr>
          <p:spPr>
            <a:xfrm>
              <a:off x="0" y="25886"/>
              <a:ext cx="329227" cy="329228"/>
            </a:xfrm>
            <a:prstGeom prst="ellipse">
              <a:avLst/>
            </a:prstGeom>
            <a:solidFill>
              <a:srgbClr val="001C77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algn="ctr" defTabSz="412750">
                <a:defRPr sz="3200" b="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>
                <a:latin typeface="Proxima Nova Medium" panose="02000506030000020004" pitchFamily="2" charset="0"/>
              </a:endParaRPr>
            </a:p>
          </p:txBody>
        </p:sp>
        <p:sp>
          <p:nvSpPr>
            <p:cNvPr id="1086" name="3"/>
            <p:cNvSpPr txBox="1"/>
            <p:nvPr/>
          </p:nvSpPr>
          <p:spPr>
            <a:xfrm>
              <a:off x="55609" y="706"/>
              <a:ext cx="218008" cy="379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ctr">
              <a:spAutoFit/>
            </a:bodyPr>
            <a:lstStyle>
              <a:lvl1pPr algn="ctr">
                <a:defRPr sz="1800">
                  <a:solidFill>
                    <a:srgbClr val="FFFFFF"/>
                  </a:solidFill>
                </a:defRPr>
              </a:lvl1pPr>
            </a:lstStyle>
            <a:p>
              <a:r>
                <a:rPr sz="900" dirty="0"/>
                <a:t>3</a:t>
              </a:r>
            </a:p>
          </p:txBody>
        </p:sp>
      </p:grpSp>
      <p:pic>
        <p:nvPicPr>
          <p:cNvPr id="1088" name="Qcells_Wordmark_Logo_Navy_2022-04_Rev01.png" descr="Qcells_Wordmark_Logo_Navy_2022-04_Rev01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425" y="6485905"/>
            <a:ext cx="983316" cy="165382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Energy Management System"/>
          <p:cNvSpPr txBox="1"/>
          <p:nvPr/>
        </p:nvSpPr>
        <p:spPr>
          <a:xfrm>
            <a:off x="10541514" y="432004"/>
            <a:ext cx="1287212" cy="155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algn="r" defTabSz="457200">
              <a:lnSpc>
                <a:spcPct val="90000"/>
              </a:lnSpc>
              <a:defRPr sz="1500" b="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sz="750" dirty="0"/>
              <a:t>Energy Management System</a:t>
            </a:r>
          </a:p>
        </p:txBody>
      </p:sp>
      <p:sp>
        <p:nvSpPr>
          <p:cNvPr id="1090" name="32"/>
          <p:cNvSpPr txBox="1"/>
          <p:nvPr/>
        </p:nvSpPr>
        <p:spPr>
          <a:xfrm>
            <a:off x="281026" y="6486103"/>
            <a:ext cx="179536" cy="175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457200">
              <a:lnSpc>
                <a:spcPct val="90000"/>
              </a:lnSpc>
              <a:defRPr sz="1800" b="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rPr sz="900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831657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707969" y="1549090"/>
            <a:ext cx="6491787" cy="1563687"/>
          </a:xfrm>
        </p:spPr>
        <p:txBody>
          <a:bodyPr/>
          <a:lstStyle/>
          <a:p>
            <a:r>
              <a:rPr lang="de-DE" sz="7200" dirty="0" smtClean="0"/>
              <a:t>Questions? </a:t>
            </a:r>
            <a:r>
              <a:rPr lang="de-DE" sz="7200" dirty="0" smtClean="0">
                <a:sym typeface="Wingdings" panose="05000000000000000000" pitchFamily="2" charset="2"/>
              </a:rPr>
              <a:t> </a:t>
            </a:r>
            <a:endParaRPr lang="de-DE" sz="7200" dirty="0"/>
          </a:p>
        </p:txBody>
      </p:sp>
      <p:pic>
        <p:nvPicPr>
          <p:cNvPr id="1025" name="Picture 1" descr="cid:image004.png@01D849DC.7A899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id:image004.png@01D849DC.7A899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그림 1" descr="cid:image004.png@01D849DC.7A899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id:image004.png@01D849DC.7A899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7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Q.HOME CORE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5" t="6076" r="7020" b="4282"/>
          <a:stretch/>
        </p:blipFill>
        <p:spPr>
          <a:xfrm>
            <a:off x="7100223" y="1965275"/>
            <a:ext cx="3677167" cy="26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Q.HOME </a:t>
            </a:r>
            <a:r>
              <a:rPr kumimoji="1" lang="en-US" altLang="en-US" dirty="0"/>
              <a:t>CORE </a:t>
            </a:r>
            <a:endParaRPr lang="de-DE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553BF7E-AFBB-8A45-8F1C-8E9CC84ACD58}"/>
              </a:ext>
            </a:extLst>
          </p:cNvPr>
          <p:cNvSpPr txBox="1"/>
          <p:nvPr/>
        </p:nvSpPr>
        <p:spPr>
          <a:xfrm>
            <a:off x="248702" y="1627462"/>
            <a:ext cx="11381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Single phase 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ybrid System </a:t>
            </a:r>
            <a:r>
              <a:rPr kumimoji="1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Q.HOME</a:t>
            </a: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CORE </a:t>
            </a:r>
            <a:r>
              <a:rPr kumimoji="1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</a:t>
            </a: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 with 2 MPPT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C-coupled System </a:t>
            </a:r>
            <a:r>
              <a:rPr kumimoji="1" lang="de-DE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Q.HOME</a:t>
            </a:r>
            <a:r>
              <a:rPr kumimoji="1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CORE </a:t>
            </a:r>
            <a:r>
              <a:rPr kumimoji="1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</a:t>
            </a:r>
            <a:r>
              <a:rPr kumimoji="1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Rechargeable NMC Battery by Samsung SDI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Extendable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 to 3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batteries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total (capacity 6,86kwh, 13.7kwh &amp;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20.5kWh)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Self-learning EMS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&amp; weather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forecast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system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Easy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up: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 floor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mounting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098" name="Picture 2" descr="Energy storage by Q CELLS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7" t="2199" r="15017" b="2729"/>
          <a:stretch/>
        </p:blipFill>
        <p:spPr bwMode="auto">
          <a:xfrm>
            <a:off x="7064311" y="1831071"/>
            <a:ext cx="3742143" cy="374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6685950" y="1707398"/>
            <a:ext cx="356574" cy="504000"/>
          </a:xfrm>
          <a:prstGeom prst="line">
            <a:avLst/>
          </a:prstGeom>
          <a:ln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>
            <a:extLst>
              <a:ext uri="{FF2B5EF4-FFF2-40B4-BE49-F238E27FC236}">
                <a16:creationId xmlns:a16="http://schemas.microsoft.com/office/drawing/2014/main" id="{4553BF7E-AFBB-8A45-8F1C-8E9CC84ACD58}"/>
              </a:ext>
            </a:extLst>
          </p:cNvPr>
          <p:cNvSpPr txBox="1"/>
          <p:nvPr/>
        </p:nvSpPr>
        <p:spPr>
          <a:xfrm>
            <a:off x="8591585" y="753853"/>
            <a:ext cx="2764970" cy="1077218"/>
          </a:xfrm>
          <a:prstGeom prst="rect">
            <a:avLst/>
          </a:prstGeom>
          <a:noFill/>
          <a:ln>
            <a:solidFill>
              <a:srgbClr val="001B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Q.VOLT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</a:t>
            </a:r>
            <a:r>
              <a:rPr lang="en-US" sz="1600" dirty="0" smtClean="0">
                <a:solidFill>
                  <a:srgbClr val="001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kW</a:t>
            </a:r>
          </a:p>
          <a:p>
            <a:pPr marL="285750" lvl="0" indent="-285750" defTabSz="4572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1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3.68 kW </a:t>
            </a:r>
          </a:p>
          <a:p>
            <a:pPr lvl="0" defTabSz="457200"/>
            <a:r>
              <a:rPr lang="en-US" sz="1600" dirty="0" smtClean="0">
                <a:solidFill>
                  <a:srgbClr val="001C77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    Hybrid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 AC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Inverter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4553BF7E-AFBB-8A45-8F1C-8E9CC84ACD58}"/>
              </a:ext>
            </a:extLst>
          </p:cNvPr>
          <p:cNvSpPr txBox="1"/>
          <p:nvPr/>
        </p:nvSpPr>
        <p:spPr>
          <a:xfrm>
            <a:off x="5634965" y="850325"/>
            <a:ext cx="2764970" cy="815608"/>
          </a:xfrm>
          <a:prstGeom prst="rect">
            <a:avLst/>
          </a:prstGeom>
          <a:noFill/>
          <a:ln>
            <a:solidFill>
              <a:srgbClr val="001B7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Q.SAVE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6,86 kWh / Battery Pack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0646599" y="1809825"/>
            <a:ext cx="356574" cy="299147"/>
          </a:xfrm>
          <a:prstGeom prst="line">
            <a:avLst/>
          </a:prstGeom>
          <a:ln>
            <a:solidFill>
              <a:srgbClr val="001B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Samsung SDI Battery Systems als Arbeitgeber: Gehalt, Karriere, Benefi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16439" r="10481" b="16889"/>
          <a:stretch/>
        </p:blipFill>
        <p:spPr bwMode="auto">
          <a:xfrm>
            <a:off x="6514210" y="4683901"/>
            <a:ext cx="737729" cy="42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smtClean="0"/>
              <a:t>PACKAGE CONTENT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</a14:imgLayer>
                </a14:imgProps>
              </a:ext>
            </a:extLst>
          </a:blip>
          <a:srcRect l="3507" r="73801" b="49376"/>
          <a:stretch/>
        </p:blipFill>
        <p:spPr>
          <a:xfrm>
            <a:off x="500221" y="1184705"/>
            <a:ext cx="1478891" cy="2320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0626" y="811036"/>
            <a:ext cx="4063055" cy="5081781"/>
          </a:xfrm>
          <a:prstGeom prst="rect">
            <a:avLst/>
          </a:prstGeom>
          <a:ln>
            <a:solidFill>
              <a:srgbClr val="353638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91000"/>
                    </a14:imgEffect>
                  </a14:imgLayer>
                </a14:imgProps>
              </a:ext>
            </a:extLst>
          </a:blip>
          <a:srcRect l="2006" r="35398"/>
          <a:stretch/>
        </p:blipFill>
        <p:spPr>
          <a:xfrm>
            <a:off x="1979112" y="1184705"/>
            <a:ext cx="3732757" cy="23182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8703" y="3855247"/>
            <a:ext cx="831310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Q.Volt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Single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Phase (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Hyb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AC) &amp; Q.SAVE Battery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Mounting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Bracket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&amp;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screws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both</a:t>
            </a: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Power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Communication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cable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(0.6m)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PV-connector (for Hybrid Inverter)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3886" y="811036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OPTIONAL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703" y="6190587"/>
            <a:ext cx="9057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Optional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Dongle, Energy Meter, Stand for floor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mount,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extention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cables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88328" y="180795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rPr>
              <a:t>2x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001C77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290560" y="4785360"/>
            <a:ext cx="21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02560" y="5877577"/>
            <a:ext cx="39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3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2" t="15439" r="16523" b="10176"/>
          <a:stretch/>
        </p:blipFill>
        <p:spPr>
          <a:xfrm>
            <a:off x="9010101" y="1274749"/>
            <a:ext cx="2130338" cy="382738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248702" y="604151"/>
            <a:ext cx="10891737" cy="509303"/>
          </a:xfrm>
        </p:spPr>
        <p:txBody>
          <a:bodyPr/>
          <a:lstStyle/>
          <a:p>
            <a:r>
              <a:rPr lang="de-DE" dirty="0" smtClean="0"/>
              <a:t>CORE H4 – Hybrid Inverter </a:t>
            </a:r>
            <a:r>
              <a:rPr lang="de-DE" dirty="0" err="1" smtClean="0"/>
              <a:t>with</a:t>
            </a:r>
            <a:r>
              <a:rPr lang="de-DE" dirty="0" smtClean="0"/>
              <a:t> 2 MPPTs 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058411"/>
              </p:ext>
            </p:extLst>
          </p:nvPr>
        </p:nvGraphicFramePr>
        <p:xfrm>
          <a:off x="977733" y="1274749"/>
          <a:ext cx="5295799" cy="469283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88694">
                  <a:extLst>
                    <a:ext uri="{9D8B030D-6E8A-4147-A177-3AD203B41FA5}">
                      <a16:colId xmlns:a16="http://schemas.microsoft.com/office/drawing/2014/main" val="4017933499"/>
                    </a:ext>
                  </a:extLst>
                </a:gridCol>
                <a:gridCol w="2707105">
                  <a:extLst>
                    <a:ext uri="{9D8B030D-6E8A-4147-A177-3AD203B41FA5}">
                      <a16:colId xmlns:a16="http://schemas.microsoft.com/office/drawing/2014/main" val="1884136560"/>
                    </a:ext>
                  </a:extLst>
                </a:gridCol>
              </a:tblGrid>
              <a:tr h="3810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Q.VOLT H4 Hybrid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47331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Dimension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460x700x238 mm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253268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Weight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37,5 kg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07878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Protection</a:t>
                      </a:r>
                      <a:r>
                        <a:rPr lang="en-US" sz="1600" b="1" baseline="0" dirty="0" smtClean="0"/>
                        <a:t> Class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IP65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27570"/>
                  </a:ext>
                </a:extLst>
              </a:tr>
              <a:tr h="51453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Mounting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Wall and Floor*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2687"/>
                  </a:ext>
                </a:extLst>
              </a:tr>
              <a:tr h="5788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MPPT</a:t>
                      </a:r>
                      <a:r>
                        <a:rPr lang="en-US" sz="1600" b="1" baseline="0" dirty="0" smtClean="0"/>
                        <a:t>- Range/ Startup Voltage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90 – 550V / 120V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87851"/>
                  </a:ext>
                </a:extLst>
              </a:tr>
              <a:tr h="57889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Max.</a:t>
                      </a:r>
                      <a:r>
                        <a:rPr lang="en-US" sz="1600" b="1" baseline="0" dirty="0" smtClean="0"/>
                        <a:t> Installation Capacity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8,0 </a:t>
                      </a:r>
                      <a:r>
                        <a:rPr lang="en-US" sz="1600" dirty="0" err="1" smtClean="0"/>
                        <a:t>kWp</a:t>
                      </a:r>
                      <a:r>
                        <a:rPr lang="en-US" sz="1600" dirty="0" smtClean="0"/>
                        <a:t> (4,0 per</a:t>
                      </a:r>
                      <a:r>
                        <a:rPr lang="en-US" sz="1600" baseline="0" dirty="0" smtClean="0"/>
                        <a:t> MPPT)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96990"/>
                  </a:ext>
                </a:extLst>
              </a:tr>
              <a:tr h="38109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Max. Feed</a:t>
                      </a:r>
                      <a:r>
                        <a:rPr lang="en-US" sz="1600" b="1" baseline="0" dirty="0" smtClean="0"/>
                        <a:t> In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5,0kW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1424"/>
                  </a:ext>
                </a:extLst>
              </a:tr>
              <a:tr h="6002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Back-Up Power Battery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3,3 to 4,5 kW </a:t>
                      </a:r>
                      <a:r>
                        <a:rPr lang="en-US" sz="1600" baseline="0" dirty="0" smtClean="0"/>
                        <a:t>– with </a:t>
                      </a:r>
                      <a:r>
                        <a:rPr lang="en-US" sz="1600" dirty="0" smtClean="0"/>
                        <a:t>1 Battery</a:t>
                      </a:r>
                    </a:p>
                    <a:p>
                      <a:r>
                        <a:rPr lang="en-US" sz="1600" dirty="0" smtClean="0"/>
                        <a:t>5kW</a:t>
                      </a:r>
                      <a:r>
                        <a:rPr lang="en-US" sz="1600" baseline="0" dirty="0" smtClean="0"/>
                        <a:t> – with </a:t>
                      </a:r>
                      <a:r>
                        <a:rPr lang="en-US" sz="1600" dirty="0" smtClean="0"/>
                        <a:t>2 Batteries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73931"/>
                  </a:ext>
                </a:extLst>
              </a:tr>
              <a:tr h="514533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 smtClean="0"/>
                        <a:t>Communications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LAN, RS485, CAN, Wi-Fi*, LTE*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802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48703" y="6211257"/>
            <a:ext cx="2676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*Optional parts separate to order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5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Q.HOME CORE H4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11664950" cy="7207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Q.Volt</a:t>
            </a:r>
            <a:r>
              <a:rPr lang="en-US" dirty="0"/>
              <a:t> </a:t>
            </a:r>
            <a:r>
              <a:rPr lang="en-US" dirty="0" smtClean="0"/>
              <a:t>H4 </a:t>
            </a:r>
            <a:r>
              <a:rPr lang="en-US" dirty="0"/>
              <a:t>HYB </a:t>
            </a:r>
            <a:r>
              <a:rPr lang="en-US" dirty="0" smtClean="0"/>
              <a:t>PCS bottom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7123" r="6668" b="20852"/>
          <a:stretch/>
        </p:blipFill>
        <p:spPr>
          <a:xfrm>
            <a:off x="2133600" y="2072640"/>
            <a:ext cx="7787640" cy="377952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407574" y="3211960"/>
            <a:ext cx="792088" cy="2244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166951" y="3211960"/>
            <a:ext cx="792088" cy="2244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34240" y="3211960"/>
            <a:ext cx="792088" cy="15963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930863" y="3211960"/>
            <a:ext cx="653175" cy="15963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7584038" y="4076056"/>
            <a:ext cx="792088" cy="7322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595958" y="3211960"/>
            <a:ext cx="960187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00421" y="4830127"/>
            <a:ext cx="960187" cy="6262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1103318" y="1485451"/>
            <a:ext cx="1584766" cy="732079"/>
          </a:xfrm>
          <a:prstGeom prst="wedgeRectCallout">
            <a:avLst>
              <a:gd name="adj1" fmla="val 101268"/>
              <a:gd name="adj2" fmla="val 1813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connections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2718236" y="1438817"/>
            <a:ext cx="1692778" cy="778713"/>
          </a:xfrm>
          <a:prstGeom prst="wedgeRectCallout">
            <a:avLst>
              <a:gd name="adj1" fmla="val 101268"/>
              <a:gd name="adj2" fmla="val 18132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 1(A) and PV 2(B)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4502072" y="937121"/>
            <a:ext cx="1584766" cy="778713"/>
          </a:xfrm>
          <a:prstGeom prst="wedgeRectCallout">
            <a:avLst>
              <a:gd name="adj1" fmla="val 58252"/>
              <a:gd name="adj2" fmla="val 24035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connections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6133945" y="1426816"/>
            <a:ext cx="1584766" cy="778714"/>
          </a:xfrm>
          <a:prstGeom prst="wedgeRectCallout">
            <a:avLst>
              <a:gd name="adj1" fmla="val 25260"/>
              <a:gd name="adj2" fmla="val 19353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E-Meter and LAN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hteckige Legende 16"/>
          <p:cNvSpPr/>
          <p:nvPr/>
        </p:nvSpPr>
        <p:spPr>
          <a:xfrm>
            <a:off x="8027592" y="1426816"/>
            <a:ext cx="1584766" cy="778714"/>
          </a:xfrm>
          <a:prstGeom prst="wedgeRectCallout">
            <a:avLst>
              <a:gd name="adj1" fmla="val -30220"/>
              <a:gd name="adj2" fmla="val 17888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future propose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hteckige Legende 17"/>
          <p:cNvSpPr/>
          <p:nvPr/>
        </p:nvSpPr>
        <p:spPr>
          <a:xfrm>
            <a:off x="9825884" y="3769970"/>
            <a:ext cx="1839066" cy="1080274"/>
          </a:xfrm>
          <a:prstGeom prst="wedgeRectCallout">
            <a:avLst>
              <a:gd name="adj1" fmla="val -146174"/>
              <a:gd name="adj2" fmla="val 1448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Start switch for power up the 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hteckige Legende 18"/>
          <p:cNvSpPr/>
          <p:nvPr/>
        </p:nvSpPr>
        <p:spPr>
          <a:xfrm>
            <a:off x="5819842" y="5813200"/>
            <a:ext cx="1584766" cy="823372"/>
          </a:xfrm>
          <a:prstGeom prst="wedgeRectCallout">
            <a:avLst>
              <a:gd name="adj1" fmla="val 15828"/>
              <a:gd name="adj2" fmla="val -864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 connector for set up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hteckige Legende 19"/>
          <p:cNvSpPr/>
          <p:nvPr/>
        </p:nvSpPr>
        <p:spPr>
          <a:xfrm>
            <a:off x="7677183" y="5813200"/>
            <a:ext cx="1584766" cy="823372"/>
          </a:xfrm>
          <a:prstGeom prst="wedgeRectCallout">
            <a:avLst>
              <a:gd name="adj1" fmla="val -39652"/>
              <a:gd name="adj2" fmla="val -9946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USB connector WIFI Dongle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hteckige Legende 20"/>
          <p:cNvSpPr/>
          <p:nvPr/>
        </p:nvSpPr>
        <p:spPr>
          <a:xfrm>
            <a:off x="3582185" y="5898734"/>
            <a:ext cx="1584766" cy="737838"/>
          </a:xfrm>
          <a:prstGeom prst="wedgeRectCallout">
            <a:avLst>
              <a:gd name="adj1" fmla="val 20267"/>
              <a:gd name="adj2" fmla="val -14585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switch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9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7" t="23333" r="15447" b="20000"/>
          <a:stretch/>
        </p:blipFill>
        <p:spPr>
          <a:xfrm>
            <a:off x="8557302" y="1303052"/>
            <a:ext cx="2742660" cy="333037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Battery </a:t>
            </a:r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461556"/>
              </p:ext>
            </p:extLst>
          </p:nvPr>
        </p:nvGraphicFramePr>
        <p:xfrm>
          <a:off x="883649" y="1303052"/>
          <a:ext cx="5364480" cy="46558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82240">
                  <a:extLst>
                    <a:ext uri="{9D8B030D-6E8A-4147-A177-3AD203B41FA5}">
                      <a16:colId xmlns:a16="http://schemas.microsoft.com/office/drawing/2014/main" val="4017933499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val="1884136560"/>
                    </a:ext>
                  </a:extLst>
                </a:gridCol>
              </a:tblGrid>
              <a:tr h="4358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Q.SAVE B6.8S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447331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Dimension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460x700x238 mm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253268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Weight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61,1 kg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407878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Protection</a:t>
                      </a:r>
                      <a:r>
                        <a:rPr lang="en-US" sz="1600" b="1" baseline="0" dirty="0" smtClean="0"/>
                        <a:t> class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IP65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27570"/>
                  </a:ext>
                </a:extLst>
              </a:tr>
              <a:tr h="58471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Mounting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Wall and floor* mount</a:t>
                      </a:r>
                      <a:r>
                        <a:rPr lang="en-US" sz="1600" baseline="0" dirty="0" smtClean="0"/>
                        <a:t> possible 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312687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Battery energy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6.8 kWh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87851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Usable energy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6,51 kWh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596990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Depth of discharge (DoD)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95%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41424"/>
                  </a:ext>
                </a:extLst>
              </a:tr>
              <a:tr h="58471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Back-Up Power Battery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3,3 to 4,5 kW @1 battery and 5kW with @2 batteries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73931"/>
                  </a:ext>
                </a:extLst>
              </a:tr>
              <a:tr h="435802">
                <a:tc>
                  <a:txBody>
                    <a:bodyPr/>
                    <a:lstStyle/>
                    <a:p>
                      <a:r>
                        <a:rPr lang="en-US" sz="1600" b="1" u="none" strike="noStrike" kern="1200" baseline="0" dirty="0" smtClean="0"/>
                        <a:t>Communications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none" strike="noStrike" kern="1200" baseline="0" dirty="0" smtClean="0"/>
                        <a:t>CAN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280200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148228" y="6202129"/>
            <a:ext cx="372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1C7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*additional parts separate to order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1C7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Q.HOME CORE Battery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7938"/>
            <a:ext cx="11664950" cy="720725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Q.Save</a:t>
            </a:r>
            <a:r>
              <a:rPr lang="en-US" dirty="0"/>
              <a:t> </a:t>
            </a:r>
            <a:r>
              <a:rPr lang="en-US" dirty="0" err="1" smtClean="0"/>
              <a:t>Q.Home</a:t>
            </a:r>
            <a:r>
              <a:rPr lang="en-US" dirty="0" smtClean="0"/>
              <a:t> Core </a:t>
            </a:r>
            <a:r>
              <a:rPr lang="en-US" dirty="0"/>
              <a:t>Battery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0" t="17388" r="7112" b="23461"/>
          <a:stretch/>
        </p:blipFill>
        <p:spPr>
          <a:xfrm>
            <a:off x="3688079" y="2392680"/>
            <a:ext cx="7863841" cy="3611880"/>
          </a:xfrm>
          <a:prstGeom prst="rect">
            <a:avLst/>
          </a:prstGeom>
        </p:spPr>
      </p:pic>
      <p:sp>
        <p:nvSpPr>
          <p:cNvPr id="5" name="Rechteckige Legende 4"/>
          <p:cNvSpPr/>
          <p:nvPr/>
        </p:nvSpPr>
        <p:spPr>
          <a:xfrm>
            <a:off x="1825207" y="2616163"/>
            <a:ext cx="1188132" cy="864096"/>
          </a:xfrm>
          <a:prstGeom prst="wedgeRectCallout">
            <a:avLst>
              <a:gd name="adj1" fmla="val 226331"/>
              <a:gd name="adj2" fmla="val 1540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switch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00056" y="2816932"/>
            <a:ext cx="792088" cy="2244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824192" y="2816932"/>
            <a:ext cx="792088" cy="22444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ige Legende 7"/>
          <p:cNvSpPr/>
          <p:nvPr/>
        </p:nvSpPr>
        <p:spPr>
          <a:xfrm>
            <a:off x="7631264" y="1125275"/>
            <a:ext cx="1651155" cy="864096"/>
          </a:xfrm>
          <a:prstGeom prst="wedgeRectCallout">
            <a:avLst>
              <a:gd name="adj1" fmla="val -5292"/>
              <a:gd name="adj2" fmla="val 18053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connection 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5833415" y="1120889"/>
            <a:ext cx="1651155" cy="864096"/>
          </a:xfrm>
          <a:prstGeom prst="wedgeRectCallout">
            <a:avLst>
              <a:gd name="adj1" fmla="val 24528"/>
              <a:gd name="adj2" fmla="val 18358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Battery connection 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2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USP’s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39590" y="1017920"/>
            <a:ext cx="259823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.15 Year warranty on the Battery &amp; Inverter</a:t>
            </a:r>
          </a:p>
          <a:p>
            <a:endParaRPr lang="en-GB" sz="2000" dirty="0"/>
          </a:p>
          <a:p>
            <a:r>
              <a:rPr lang="en-GB" sz="2000" dirty="0" smtClean="0"/>
              <a:t>. UK support – Technical – presales &amp; Aftersales</a:t>
            </a:r>
          </a:p>
          <a:p>
            <a:endParaRPr lang="en-GB" sz="2000" dirty="0"/>
          </a:p>
          <a:p>
            <a:r>
              <a:rPr lang="en-GB" sz="2000" dirty="0" smtClean="0"/>
              <a:t>. Engineered in Germany &amp; Manufactured in South Korea by Samsung</a:t>
            </a:r>
          </a:p>
          <a:p>
            <a:endParaRPr lang="en-GB" sz="2000" dirty="0"/>
          </a:p>
          <a:p>
            <a:r>
              <a:rPr lang="en-GB" sz="2000" dirty="0" smtClean="0"/>
              <a:t>. NCA Battery Cells manufactured by Samsung to ensure maximum safety.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53" y="0"/>
            <a:ext cx="4794886" cy="647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2074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age">
  <a:themeElements>
    <a:clrScheme name="Qcells colors">
      <a:dk1>
        <a:srgbClr val="001C77"/>
      </a:dk1>
      <a:lt1>
        <a:srgbClr val="FFFFFF"/>
      </a:lt1>
      <a:dk2>
        <a:srgbClr val="00C6C1"/>
      </a:dk2>
      <a:lt2>
        <a:srgbClr val="F75C03"/>
      </a:lt2>
      <a:accent1>
        <a:srgbClr val="FFDA00"/>
      </a:accent1>
      <a:accent2>
        <a:srgbClr val="A1E2B7"/>
      </a:accent2>
      <a:accent3>
        <a:srgbClr val="CFE724"/>
      </a:accent3>
      <a:accent4>
        <a:srgbClr val="F66B54"/>
      </a:accent4>
      <a:accent5>
        <a:srgbClr val="CE092F"/>
      </a:accent5>
      <a:accent6>
        <a:srgbClr val="C8092D"/>
      </a:accent6>
      <a:hlink>
        <a:srgbClr val="7E269F"/>
      </a:hlink>
      <a:folHlink>
        <a:srgbClr val="000000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147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Helvetica Neue Medium</vt:lpstr>
      <vt:lpstr>맑은 고딕</vt:lpstr>
      <vt:lpstr>Proxima Nova Extrabold</vt:lpstr>
      <vt:lpstr>Proxima Nova Light</vt:lpstr>
      <vt:lpstr>Proxima Nova Medium</vt:lpstr>
      <vt:lpstr>Arial</vt:lpstr>
      <vt:lpstr>Calibri</vt:lpstr>
      <vt:lpstr>Noto Sans</vt:lpstr>
      <vt:lpstr>Noto Sans Light</vt:lpstr>
      <vt:lpstr>Wingdings</vt:lpstr>
      <vt:lpstr>Master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Q.Volt H4 HYB PCS bottom</vt:lpstr>
      <vt:lpstr>PowerPoint Presentation</vt:lpstr>
      <vt:lpstr>Q.Save Q.Home Core Battery</vt:lpstr>
      <vt:lpstr>PowerPoint Presentation</vt:lpstr>
      <vt:lpstr>PowerPoint Presentation</vt:lpstr>
      <vt:lpstr>PowerPoint Presentation</vt:lpstr>
    </vt:vector>
  </TitlesOfParts>
  <Company>Hanwha Q CELLS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Henok Mebrahtom</dc:creator>
  <cp:lastModifiedBy>Michael O´Leary</cp:lastModifiedBy>
  <cp:revision>129</cp:revision>
  <dcterms:created xsi:type="dcterms:W3CDTF">2023-08-21T11:24:39Z</dcterms:created>
  <dcterms:modified xsi:type="dcterms:W3CDTF">2023-10-26T12:02:14Z</dcterms:modified>
</cp:coreProperties>
</file>